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7" r:id="rId2"/>
    <p:sldId id="258" r:id="rId3"/>
    <p:sldId id="259" r:id="rId4"/>
    <p:sldId id="260" r:id="rId5"/>
    <p:sldId id="262" r:id="rId6"/>
    <p:sldId id="263" r:id="rId7"/>
    <p:sldId id="264" r:id="rId8"/>
    <p:sldId id="274" r:id="rId9"/>
    <p:sldId id="275" r:id="rId10"/>
    <p:sldId id="265" r:id="rId11"/>
    <p:sldId id="273" r:id="rId12"/>
    <p:sldId id="268" r:id="rId13"/>
    <p:sldId id="269" r:id="rId14"/>
    <p:sldId id="276" r:id="rId15"/>
    <p:sldId id="270" r:id="rId16"/>
    <p:sldId id="271" r:id="rId17"/>
    <p:sldId id="272" r:id="rId18"/>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87CD"/>
    <a:srgbClr val="C4C4C4"/>
    <a:srgbClr val="FFC901"/>
    <a:srgbClr val="FF6A00"/>
    <a:srgbClr val="FFFEEF"/>
    <a:srgbClr val="FCFFEA"/>
    <a:srgbClr val="FFF9E4"/>
    <a:srgbClr val="FFF8E4"/>
    <a:srgbClr val="FFFADC"/>
    <a:srgbClr val="FFE8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84756" autoAdjust="0"/>
  </p:normalViewPr>
  <p:slideViewPr>
    <p:cSldViewPr snapToGrid="0">
      <p:cViewPr varScale="1">
        <p:scale>
          <a:sx n="41" d="100"/>
          <a:sy n="41" d="100"/>
        </p:scale>
        <p:origin x="643" y="62"/>
      </p:cViewPr>
      <p:guideLst/>
    </p:cSldViewPr>
  </p:slideViewPr>
  <p:outlineViewPr>
    <p:cViewPr>
      <p:scale>
        <a:sx n="33" d="100"/>
        <a:sy n="33" d="100"/>
      </p:scale>
      <p:origin x="0" y="-522"/>
    </p:cViewPr>
  </p:outlineViewPr>
  <p:notesTextViewPr>
    <p:cViewPr>
      <p:scale>
        <a:sx n="1" d="1"/>
        <a:sy n="1" d="1"/>
      </p:scale>
      <p:origin x="0" y="0"/>
    </p:cViewPr>
  </p:notesTextViewPr>
  <p:sorterViewPr>
    <p:cViewPr>
      <p:scale>
        <a:sx n="46" d="100"/>
        <a:sy n="46" d="100"/>
      </p:scale>
      <p:origin x="0" y="-852"/>
    </p:cViewPr>
  </p:sorterViewPr>
  <p:notesViewPr>
    <p:cSldViewPr snapToGrid="0">
      <p:cViewPr varScale="1">
        <p:scale>
          <a:sx n="58" d="100"/>
          <a:sy n="58" d="100"/>
        </p:scale>
        <p:origin x="32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4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64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C9CC8-8346-44BF-9409-0ED63AFA1648}" type="datetimeFigureOut">
              <a:rPr lang="zh-CN" altLang="en-US" smtClean="0"/>
              <a:t>2023/3/14</a:t>
            </a:fld>
            <a:endParaRPr lang="zh-CN" altLang="en-US"/>
          </a:p>
        </p:txBody>
      </p:sp>
      <p:sp>
        <p:nvSpPr>
          <p:cNvPr id="104864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64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E328A6-6224-4695-991B-762EDB38D0E7}"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36"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637"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35F5B-3536-2C41-94FA-4233FE2E9990}" type="datetimeFigureOut">
              <a:rPr lang="en-US" smtClean="0"/>
              <a:t>3/14/2023</a:t>
            </a:fld>
            <a:endParaRPr lang="en-US"/>
          </a:p>
        </p:txBody>
      </p:sp>
      <p:sp>
        <p:nvSpPr>
          <p:cNvPr id="1048638"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8639"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0"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641"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A5E4A-65BD-794C-A3D1-2B07C3699BB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幻灯片图像占位符 1"/>
          <p:cNvSpPr>
            <a:spLocks noGrp="1" noRot="1" noChangeAspect="1"/>
          </p:cNvSpPr>
          <p:nvPr>
            <p:ph type="sldImg"/>
          </p:nvPr>
        </p:nvSpPr>
        <p:spPr/>
      </p:sp>
      <p:sp>
        <p:nvSpPr>
          <p:cNvPr id="1048591" name="备注占位符 2"/>
          <p:cNvSpPr>
            <a:spLocks noGrp="1"/>
          </p:cNvSpPr>
          <p:nvPr>
            <p:ph type="body" idx="1"/>
          </p:nvPr>
        </p:nvSpPr>
        <p:spPr/>
        <p:txBody>
          <a:bodyPr/>
          <a:lstStyle/>
          <a:p>
            <a:endParaRPr lang="zh-CN" altLang="en-US" dirty="0"/>
          </a:p>
        </p:txBody>
      </p:sp>
      <p:sp>
        <p:nvSpPr>
          <p:cNvPr id="1048592" name="灯片编号占位符 3"/>
          <p:cNvSpPr>
            <a:spLocks noGrp="1"/>
          </p:cNvSpPr>
          <p:nvPr>
            <p:ph type="sldNum" sz="quarter" idx="10"/>
          </p:nvPr>
        </p:nvSpPr>
        <p:spPr/>
        <p:txBody>
          <a:bodyPr/>
          <a:lstStyle/>
          <a:p>
            <a:fld id="{678A5E4A-65BD-794C-A3D1-2B07C3699BB5}"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章节">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白色背景2">
    <p:spTree>
      <p:nvGrpSpPr>
        <p:cNvPr id="1" name=""/>
        <p:cNvGrpSpPr/>
        <p:nvPr/>
      </p:nvGrpSpPr>
      <p:grpSpPr>
        <a:xfrm>
          <a:off x="0" y="0"/>
          <a:ext cx="0" cy="0"/>
          <a:chOff x="0" y="0"/>
          <a:chExt cx="0" cy="0"/>
        </a:xfrm>
      </p:grpSpPr>
      <p:pic>
        <p:nvPicPr>
          <p:cNvPr id="2097167" name="图片 2"/>
          <p:cNvPicPr>
            <a:picLocks noChangeAspect="1"/>
          </p:cNvPicPr>
          <p:nvPr userDrawn="1"/>
        </p:nvPicPr>
        <p:blipFill rotWithShape="1">
          <a:blip r:embed="rId2" cstate="print"/>
          <a:srcRect t="9331" b="15761"/>
          <a:stretch>
            <a:fillRect/>
          </a:stretch>
        </p:blipFill>
        <p:spPr>
          <a:xfrm>
            <a:off x="0" y="-38100"/>
            <a:ext cx="24384000" cy="13754100"/>
          </a:xfrm>
          <a:prstGeom prst="rect">
            <a:avLst/>
          </a:prstGeom>
        </p:spPr>
      </p:pic>
      <p:pic>
        <p:nvPicPr>
          <p:cNvPr id="2097168" name="图片 3"/>
          <p:cNvPicPr>
            <a:picLocks noChangeAspect="1"/>
          </p:cNvPicPr>
          <p:nvPr userDrawn="1"/>
        </p:nvPicPr>
        <p:blipFill>
          <a:blip r:embed="rId3"/>
          <a:stretch>
            <a:fillRect/>
          </a:stretch>
        </p:blipFill>
        <p:spPr>
          <a:xfrm>
            <a:off x="17602305" y="780158"/>
            <a:ext cx="6097846" cy="540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白色">
    <p:spTree>
      <p:nvGrpSpPr>
        <p:cNvPr id="1" name=""/>
        <p:cNvGrpSpPr/>
        <p:nvPr/>
      </p:nvGrpSpPr>
      <p:grpSpPr>
        <a:xfrm>
          <a:off x="0" y="0"/>
          <a:ext cx="0" cy="0"/>
          <a:chOff x="0" y="0"/>
          <a:chExt cx="0" cy="0"/>
        </a:xfrm>
      </p:grpSpPr>
      <p:sp>
        <p:nvSpPr>
          <p:cNvPr id="1048576" name="Title 18"/>
          <p:cNvSpPr>
            <a:spLocks noGrp="1"/>
          </p:cNvSpPr>
          <p:nvPr>
            <p:ph type="title" hasCustomPrompt="1"/>
          </p:nvPr>
        </p:nvSpPr>
        <p:spPr>
          <a:xfrm>
            <a:off x="856594" y="696491"/>
            <a:ext cx="16200000" cy="707334"/>
          </a:xfrm>
          <a:prstGeom prst="rect">
            <a:avLst/>
          </a:prstGeom>
        </p:spPr>
        <p:txBody>
          <a:bodyPr/>
          <a:lstStyle>
            <a:lvl1pPr>
              <a:defRPr sz="5400" b="1" i="0">
                <a:solidFill>
                  <a:schemeClr val="tx1"/>
                </a:solidFill>
                <a:latin typeface="Microsoft YaHei" panose="020B0503020204020204" pitchFamily="34" charset="-122"/>
                <a:ea typeface="Microsoft YaHei" panose="020B0503020204020204" pitchFamily="34" charset="-122"/>
              </a:defRPr>
            </a:lvl1pPr>
          </a:lstStyle>
          <a:p>
            <a:r>
              <a:rPr lang="zh-TW" altLang="en-US" dirty="0"/>
              <a:t>请填写大标题</a:t>
            </a:r>
            <a:r>
              <a:rPr lang="en-US" altLang="zh-CN" dirty="0"/>
              <a:t>-</a:t>
            </a:r>
            <a:r>
              <a:rPr lang="zh-TW" altLang="en-US" dirty="0"/>
              <a:t>微软雅黑</a:t>
            </a:r>
            <a:r>
              <a:rPr lang="en-US" altLang="zh-CN" dirty="0"/>
              <a:t>-54</a:t>
            </a:r>
            <a:r>
              <a:rPr lang="zh-TW" altLang="en-US" dirty="0"/>
              <a:t>磅</a:t>
            </a:r>
            <a:r>
              <a:rPr lang="zh-CN" altLang="en-US" dirty="0"/>
              <a:t> </a:t>
            </a:r>
            <a:r>
              <a:rPr lang="zh-TW" altLang="en-US" dirty="0"/>
              <a:t>加粗</a:t>
            </a:r>
            <a:endParaRPr lang="en-US" dirty="0"/>
          </a:p>
        </p:txBody>
      </p:sp>
      <p:pic>
        <p:nvPicPr>
          <p:cNvPr id="2097152" name="图片 3"/>
          <p:cNvPicPr>
            <a:picLocks noChangeAspect="1"/>
          </p:cNvPicPr>
          <p:nvPr userDrawn="1"/>
        </p:nvPicPr>
        <p:blipFill>
          <a:blip r:embed="rId2"/>
          <a:stretch>
            <a:fillRect/>
          </a:stretch>
        </p:blipFill>
        <p:spPr>
          <a:xfrm>
            <a:off x="17602305" y="780158"/>
            <a:ext cx="6097846" cy="54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黑色背景">
    <p:bg>
      <p:bgPr>
        <a:solidFill>
          <a:schemeClr val="tx1"/>
        </a:solidFill>
        <a:effectLst/>
      </p:bgPr>
    </p:bg>
    <p:spTree>
      <p:nvGrpSpPr>
        <p:cNvPr id="1" name=""/>
        <p:cNvGrpSpPr/>
        <p:nvPr/>
      </p:nvGrpSpPr>
      <p:grpSpPr>
        <a:xfrm>
          <a:off x="0" y="0"/>
          <a:ext cx="0" cy="0"/>
          <a:chOff x="0" y="0"/>
          <a:chExt cx="0" cy="0"/>
        </a:xfrm>
      </p:grpSpPr>
      <p:pic>
        <p:nvPicPr>
          <p:cNvPr id="2097169" name="图片 8"/>
          <p:cNvPicPr>
            <a:picLocks noChangeAspect="1"/>
          </p:cNvPicPr>
          <p:nvPr userDrawn="1"/>
        </p:nvPicPr>
        <p:blipFill>
          <a:blip r:embed="rId2"/>
          <a:stretch>
            <a:fillRect/>
          </a:stretch>
        </p:blipFill>
        <p:spPr>
          <a:xfrm>
            <a:off x="17602305" y="780158"/>
            <a:ext cx="6097846" cy="54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r9mYfaJnIxk"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r9mYfaJnIxk" TargetMode="External"/><Relationship Id="rId2" Type="http://schemas.openxmlformats.org/officeDocument/2006/relationships/hyperlink" Target="https://app.translatejawa.com/"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pp.translatejawa.com/" TargetMode="Externa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2"/>
          <p:cNvPicPr>
            <a:picLocks noChangeAspect="1"/>
          </p:cNvPicPr>
          <p:nvPr/>
        </p:nvPicPr>
        <p:blipFill>
          <a:blip r:embed="rId3"/>
          <a:stretch>
            <a:fillRect/>
          </a:stretch>
        </p:blipFill>
        <p:spPr>
          <a:xfrm>
            <a:off x="0" y="0"/>
            <a:ext cx="24384000" cy="13716000"/>
          </a:xfrm>
          <a:prstGeom prst="rect">
            <a:avLst/>
          </a:prstGeom>
        </p:spPr>
      </p:pic>
      <p:sp>
        <p:nvSpPr>
          <p:cNvPr id="1048577" name="Shape 128"/>
          <p:cNvSpPr/>
          <p:nvPr/>
        </p:nvSpPr>
        <p:spPr>
          <a:xfrm>
            <a:off x="1013898" y="6079538"/>
            <a:ext cx="23370102" cy="806439"/>
          </a:xfrm>
          <a:prstGeom prst="rect">
            <a:avLst/>
          </a:prstGeom>
          <a:ln w="12700">
            <a:miter lim="400000"/>
          </a:ln>
        </p:spPr>
        <p:txBody>
          <a:bodyPr wrap="square" lIns="50800" tIns="50800" rIns="50800" bIns="50800" anchor="ctr">
            <a:spAutoFit/>
          </a:bodyPr>
          <a:lstStyle/>
          <a:p>
            <a:pPr>
              <a:lnSpc>
                <a:spcPct val="120000"/>
              </a:lnSpc>
              <a:defRPr sz="8000" spc="159">
                <a:solidFill>
                  <a:srgbClr val="FFFFFF"/>
                </a:solidFill>
                <a:latin typeface="FZLanTingHei-M-GBK"/>
                <a:ea typeface="FZLanTingHei-M-GBK"/>
                <a:cs typeface="FZLanTingHei-M-GBK"/>
                <a:sym typeface="FZLanTingHei-M-GBK"/>
              </a:defRPr>
            </a:pPr>
            <a:r>
              <a:rPr lang="en-US" altLang="zh-CN" sz="4000">
                <a:solidFill>
                  <a:schemeClr val="bg1"/>
                </a:solidFill>
                <a:latin typeface="+mj-ea"/>
                <a:cs typeface="FZLanTingHei-M-GBK"/>
                <a:sym typeface="FZLanTingHei-M-GBK"/>
              </a:rPr>
              <a:t>Learn Javanese is about connecting of java and </a:t>
            </a:r>
            <a:r>
              <a:rPr lang="en-US" sz="3600">
                <a:latin typeface="Heebo" pitchFamily="2" charset="-79"/>
                <a:ea typeface="Alibaba PuHuiTi R" pitchFamily="18" charset="-122"/>
                <a:cs typeface="Heebo" pitchFamily="2" charset="-79"/>
              </a:rPr>
              <a:t>becoming part of its rich cultural heritage</a:t>
            </a:r>
            <a:r>
              <a:rPr lang="en-US" altLang="zh-CN" sz="4000">
                <a:solidFill>
                  <a:schemeClr val="bg1"/>
                </a:solidFill>
                <a:latin typeface="+mj-ea"/>
                <a:cs typeface="FZLanTingHei-M-GBK"/>
                <a:sym typeface="FZLanTingHei-M-GBK"/>
              </a:rPr>
              <a:t>   </a:t>
            </a:r>
            <a:endParaRPr lang="zh-CN" altLang="en-US" sz="4000" dirty="0">
              <a:solidFill>
                <a:schemeClr val="bg1"/>
              </a:solidFill>
              <a:latin typeface="+mj-ea"/>
              <a:cs typeface="FZLanTingHei-M-GBK"/>
              <a:sym typeface="FZLanTingHei-M-GBK"/>
            </a:endParaRPr>
          </a:p>
        </p:txBody>
      </p:sp>
      <p:sp>
        <p:nvSpPr>
          <p:cNvPr id="1048578" name="Shape 126"/>
          <p:cNvSpPr/>
          <p:nvPr/>
        </p:nvSpPr>
        <p:spPr>
          <a:xfrm>
            <a:off x="1013898" y="4451100"/>
            <a:ext cx="24384000" cy="1625600"/>
          </a:xfrm>
          <a:prstGeom prst="rect">
            <a:avLst/>
          </a:prstGeom>
          <a:ln w="12700">
            <a:miter lim="400000"/>
          </a:ln>
        </p:spPr>
        <p:txBody>
          <a:bodyPr wrap="square" lIns="50800" tIns="50800" rIns="50800" bIns="50800" anchor="ctr">
            <a:spAutoFit/>
          </a:bodyPr>
          <a:lstStyle/>
          <a:p>
            <a:pPr>
              <a:lnSpc>
                <a:spcPct val="120000"/>
              </a:lnSpc>
              <a:defRPr sz="8000" spc="159">
                <a:solidFill>
                  <a:srgbClr val="FFFFFF"/>
                </a:solidFill>
                <a:latin typeface="FZLanTingHei-M-GBK"/>
                <a:ea typeface="FZLanTingHei-M-GBK"/>
                <a:cs typeface="FZLanTingHei-M-GBK"/>
                <a:sym typeface="FZLanTingHei-M-GBK"/>
              </a:defRPr>
            </a:pPr>
            <a:r>
              <a:rPr lang="en-US" sz="8500" b="1">
                <a:solidFill>
                  <a:schemeClr val="bg1"/>
                </a:solidFill>
                <a:latin typeface="Microsoft YaHei" panose="020B0503020204020204" pitchFamily="34" charset="-122"/>
                <a:ea typeface="Microsoft YaHei" panose="020B0503020204020204" pitchFamily="34" charset="-122"/>
                <a:cs typeface="Microsoft Himalaya" pitchFamily="2" charset="0"/>
              </a:rPr>
              <a:t>TranslateJawa.com</a:t>
            </a:r>
            <a:endParaRPr sz="8500" b="1"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
        <p:nvSpPr>
          <p:cNvPr id="1048579" name="Shape 126"/>
          <p:cNvSpPr/>
          <p:nvPr/>
        </p:nvSpPr>
        <p:spPr>
          <a:xfrm>
            <a:off x="1013898" y="9634438"/>
            <a:ext cx="24384000" cy="927099"/>
          </a:xfrm>
          <a:prstGeom prst="rect">
            <a:avLst/>
          </a:prstGeom>
          <a:ln w="12700">
            <a:miter lim="400000"/>
          </a:ln>
        </p:spPr>
        <p:txBody>
          <a:bodyPr wrap="square" lIns="50800" tIns="50800" rIns="50800" bIns="50800" anchor="ctr">
            <a:spAutoFit/>
          </a:bodyPr>
          <a:lstStyle/>
          <a:p>
            <a:pPr>
              <a:lnSpc>
                <a:spcPct val="120000"/>
              </a:lnSpc>
              <a:defRPr sz="8000" spc="159">
                <a:solidFill>
                  <a:srgbClr val="FFFFFF"/>
                </a:solidFill>
                <a:latin typeface="FZLanTingHei-M-GBK"/>
                <a:ea typeface="FZLanTingHei-M-GBK"/>
                <a:cs typeface="FZLanTingHei-M-GBK"/>
                <a:sym typeface="FZLanTingHei-M-GBK"/>
              </a:defRPr>
            </a:pPr>
            <a:r>
              <a:rPr lang="en-US" sz="4600" b="1">
                <a:solidFill>
                  <a:schemeClr val="bg1"/>
                </a:solidFill>
                <a:latin typeface="Microsoft YaHei" panose="020B0503020204020204" pitchFamily="34" charset="-122"/>
                <a:ea typeface="Microsoft YaHei" panose="020B0503020204020204" pitchFamily="34" charset="-122"/>
                <a:cs typeface="Microsoft Himalaya" pitchFamily="2" charset="0"/>
              </a:rPr>
              <a:t>Magical Seven Team</a:t>
            </a:r>
            <a:endParaRPr sz="4600" b="1"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
        <p:nvSpPr>
          <p:cNvPr id="1048580" name="Shape 126"/>
          <p:cNvSpPr/>
          <p:nvPr/>
        </p:nvSpPr>
        <p:spPr>
          <a:xfrm>
            <a:off x="1013898" y="10859252"/>
            <a:ext cx="24384000" cy="1375826"/>
          </a:xfrm>
          <a:prstGeom prst="rect">
            <a:avLst/>
          </a:prstGeom>
          <a:ln w="12700">
            <a:miter lim="400000"/>
          </a:ln>
        </p:spPr>
        <p:txBody>
          <a:bodyPr wrap="square" lIns="50800" tIns="50800" rIns="50800" bIns="50800" anchor="ctr">
            <a:spAutoFit/>
          </a:bodyPr>
          <a:lstStyle/>
          <a:p>
            <a:pPr>
              <a:lnSpc>
                <a:spcPct val="120000"/>
              </a:lnSpc>
              <a:defRPr sz="8000" spc="159">
                <a:solidFill>
                  <a:srgbClr val="FFFFFF"/>
                </a:solidFill>
                <a:latin typeface="FZLanTingHei-M-GBK"/>
                <a:ea typeface="FZLanTingHei-M-GBK"/>
                <a:cs typeface="FZLanTingHei-M-GBK"/>
                <a:sym typeface="FZLanTingHei-M-GBK"/>
              </a:defRPr>
            </a:pPr>
            <a:r>
              <a:rPr lang="en-US" altLang="zh-TW" sz="3600">
                <a:solidFill>
                  <a:schemeClr val="bg1"/>
                </a:solidFill>
                <a:latin typeface="Microsoft YaHei" panose="020B0503020204020204" pitchFamily="34" charset="-122"/>
                <a:ea typeface="Microsoft YaHei" panose="020B0503020204020204" pitchFamily="34" charset="-122"/>
                <a:cs typeface="Microsoft Himalaya" pitchFamily="2" charset="0"/>
              </a:rPr>
              <a:t>Ahmad Ridlo Fadlli Robbi</a:t>
            </a:r>
            <a:endParaRPr lang="en-US" altLang="zh-CN" sz="3600" dirty="0">
              <a:solidFill>
                <a:schemeClr val="bg1"/>
              </a:solidFill>
              <a:latin typeface="Microsoft YaHei" panose="020B0503020204020204" pitchFamily="34" charset="-122"/>
              <a:ea typeface="Microsoft YaHei" panose="020B0503020204020204" pitchFamily="34" charset="-122"/>
              <a:cs typeface="Microsoft Himalaya" pitchFamily="2" charset="0"/>
            </a:endParaRPr>
          </a:p>
          <a:p>
            <a:pPr>
              <a:lnSpc>
                <a:spcPct val="120000"/>
              </a:lnSpc>
              <a:defRPr sz="8000" spc="159">
                <a:solidFill>
                  <a:srgbClr val="FFFFFF"/>
                </a:solidFill>
                <a:latin typeface="FZLanTingHei-M-GBK"/>
                <a:ea typeface="FZLanTingHei-M-GBK"/>
                <a:cs typeface="FZLanTingHei-M-GBK"/>
                <a:sym typeface="FZLanTingHei-M-GBK"/>
              </a:defRPr>
            </a:pPr>
            <a:r>
              <a:rPr lang="en-US" sz="3600">
                <a:solidFill>
                  <a:schemeClr val="bg1"/>
                </a:solidFill>
                <a:latin typeface="Microsoft YaHei" panose="020B0503020204020204" pitchFamily="34" charset="-122"/>
                <a:ea typeface="Microsoft YaHei" panose="020B0503020204020204" pitchFamily="34" charset="-122"/>
                <a:cs typeface="Microsoft Himalaya" pitchFamily="2" charset="0"/>
              </a:rPr>
              <a:t>07/02/2023</a:t>
            </a:r>
            <a:endParaRPr lang="en-US" sz="3600"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
        <p:nvSpPr>
          <p:cNvPr id="1048581" name="文本框 1"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E6636BC20180234D78A0072836F0BEB032B9B20D17555BB0ADD98B30B1332BD33B44B738C1667B0122692508384636EBBC1921DA41D07B811BBFC2E178BE14DC24FB39ADEF25845744D22EF763B243DEA84CE91C764D20D3689C419F05DE4CC8D8962D9F0E3</a:t>
            </a:r>
          </a:p>
        </p:txBody>
      </p:sp>
      <p:sp>
        <p:nvSpPr>
          <p:cNvPr id="1048582" name="文本框 2"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E6636BC20180234D78A0072836F0B3B062B9B207100DDB20A0D98F39B16C2BA34B43BC38C168AB0122592F0838465CEB921921FAF1D0ABC11BBFC26B7F4E1ADA24FB2EADD526949754C728F767A2439F9FD0E9157C626057A81A5197EE01DCA8DD06229F4E3</a:t>
            </a:r>
          </a:p>
        </p:txBody>
      </p:sp>
      <p:sp>
        <p:nvSpPr>
          <p:cNvPr id="1048583" name="文本框 3"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E6636BC20180234D78A0072836F0B99012B9B2041CBB0BD0AED9843CB1E92B759B4BB3387161DB0A22092008384687EBAD09218A11D00BB11BBFC253752E1BD324F50EAD8127E48704882AE76E224046D963E4B175990FA048DEA195FADFAC88D9862B9F9E3</a:t>
            </a:r>
          </a:p>
        </p:txBody>
      </p:sp>
      <p:sp>
        <p:nvSpPr>
          <p:cNvPr id="1048584" name="文本框 4"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E6636BC20180234D78A0072836F0BE8092B9B20C1995FBB0AAD98B33B1032B25BB4EBB387163FB0F22C92E08384670EB2809215AC1D0FBA11BBFC2437A1E1FD724F5F8AD632564B7B4FF2ED7684240538A9CE0BE76481F81688BF19F28E95C98DFE620900E3</a:t>
            </a:r>
          </a:p>
        </p:txBody>
      </p:sp>
      <p:sp>
        <p:nvSpPr>
          <p:cNvPr id="1048585" name="文本框 5"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E6636BC20180234D78A0072836F0BC5042B9B2071914ABA0AFD98A36B1312BA09B46B338D169DB042219260838466CEBCA09217A11D0EBD11BBFC21D70AE1BD124F79CADC02084A7F49B2BF76E924D54EB27EF457D2D6E7658AE919C47F25C58DA8624926E3</a:t>
            </a:r>
          </a:p>
        </p:txBody>
      </p:sp>
      <p:sp>
        <p:nvSpPr>
          <p:cNvPr id="1048586" name="文本框 6"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E6636BC20180234D78A0072836F0B1F0B2B9B20C194F3BB0ADD98331B1C62B51CB43B838C16E8B0E22C92408C8468EEBE509210AC1D04BD11BBFC228762E2FD824FCBAAD1124B6E784AF2DE761024E5537DCE27771BF55E7D8EF319F2F7D5C28DEE626942E3</a:t>
            </a:r>
          </a:p>
        </p:txBody>
      </p:sp>
      <p:sp>
        <p:nvSpPr>
          <p:cNvPr id="1048587" name="文本框 7"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E6636BC20180234D78A0072836F0BEC032B9B20719E7ABD0A4D98930B1B12B712B41B8383169AB0722192908C8467AEB500921AA91D06BC11BBFC236721E20D524FF49AD4320F65744DB2EA767924C574BB3E271732605D208AA119547C05C28DCF62D9E0E3</a:t>
            </a:r>
          </a:p>
        </p:txBody>
      </p:sp>
      <p:sp>
        <p:nvSpPr>
          <p:cNvPr id="1048588" name="文本框 8"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BBAAD9C20180234D78A0072836F0B3D0F2B9B20F17062BA0AED98A36B1592BA12B4DB63861636B0F22592308C84635EBDA09217A31D0EBC11BBFC2117CBE2DD124FE92AD4F2776A7040728C7604243DF3CC7E0757D97657F5887C19CEC514C28DAD62A9F4E3</a:t>
            </a:r>
          </a:p>
        </p:txBody>
      </p:sp>
      <p:sp>
        <p:nvSpPr>
          <p:cNvPr id="1048589" name="文本框 9"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BBAAD9C20180234D78A0072836F0BA1012B9B20A1CB46BD0A7D98635B19D2BBC6B43BA384161FB0F22C92C08C846A0EB0509215AB1D08BB11BBFC2217C7E26D724FBB3AD372DA647A48F24176822454646D3E3367050D32728DB5195200FACA8DFA62B98CE3</a:t>
            </a:r>
          </a:p>
        </p:txBody>
      </p:sp>
      <p:pic>
        <p:nvPicPr>
          <p:cNvPr id="2097154" name="图片 22"/>
          <p:cNvPicPr>
            <a:picLocks noChangeAspect="1"/>
          </p:cNvPicPr>
          <p:nvPr/>
        </p:nvPicPr>
        <p:blipFill>
          <a:blip r:embed="rId4"/>
          <a:stretch>
            <a:fillRect/>
          </a:stretch>
        </p:blipFill>
        <p:spPr>
          <a:xfrm>
            <a:off x="1013899" y="780158"/>
            <a:ext cx="6097844" cy="54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txBox="1"/>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Business Value or Social Value</a:t>
            </a:r>
          </a:p>
        </p:txBody>
      </p:sp>
      <p:sp>
        <p:nvSpPr>
          <p:cNvPr id="1048615" name="TextBox 3"/>
          <p:cNvSpPr txBox="1"/>
          <p:nvPr/>
        </p:nvSpPr>
        <p:spPr>
          <a:xfrm>
            <a:off x="889083" y="2061441"/>
            <a:ext cx="22605834" cy="11449288"/>
          </a:xfrm>
          <a:prstGeom prst="rect">
            <a:avLst/>
          </a:prstGeom>
          <a:noFill/>
        </p:spPr>
        <p:txBody>
          <a:bodyPr wrap="square" rtlCol="0">
            <a:spAutoFit/>
          </a:bodyPr>
          <a:lstStyle/>
          <a:p>
            <a:pPr algn="l"/>
            <a:r>
              <a:rPr lang="en-US" sz="3600" dirty="0">
                <a:latin typeface="Heebo-Regular"/>
                <a:ea typeface="Alibaba PuHuiTi R" pitchFamily="18" charset="-122"/>
              </a:rPr>
              <a:t>Social Value of promoting Javanese language through translatejawa.com, Including :</a:t>
            </a:r>
          </a:p>
          <a:p>
            <a:pPr algn="l"/>
            <a:endParaRPr lang="en-US" sz="3600" dirty="0">
              <a:latin typeface="Heebo-Regular"/>
              <a:ea typeface="Alibaba PuHuiTi R" pitchFamily="18" charset="-122"/>
            </a:endParaRPr>
          </a:p>
          <a:p>
            <a:pPr algn="just"/>
            <a:r>
              <a:rPr lang="en-US" sz="3600" b="1" dirty="0">
                <a:latin typeface="Heebo-Regular"/>
                <a:ea typeface="Alibaba PuHuiTi R" pitchFamily="18" charset="-122"/>
              </a:rPr>
              <a:t>1. Cultural Preservation</a:t>
            </a:r>
          </a:p>
          <a:p>
            <a:pPr algn="just"/>
            <a:r>
              <a:rPr lang="en-US" sz="3600" dirty="0">
                <a:latin typeface="Heebo-Regular"/>
                <a:ea typeface="Alibaba PuHuiTi R" pitchFamily="18" charset="-122"/>
              </a:rPr>
              <a:t>Javanese culture and language are facing competition from the dominant Indonesian language and culture,. By promoting Javanese we can help to preserve this rich cultural heritage for future generations.</a:t>
            </a:r>
          </a:p>
          <a:p>
            <a:pPr algn="just"/>
            <a:endParaRPr lang="en-US" dirty="0"/>
          </a:p>
          <a:p>
            <a:pPr algn="just"/>
            <a:r>
              <a:rPr lang="en-US" sz="3600" b="1" dirty="0">
                <a:latin typeface="Heebo-Regular"/>
                <a:ea typeface="Alibaba PuHuiTi R" pitchFamily="18" charset="-122"/>
              </a:rPr>
              <a:t>2. Cross-Cultural Understanding</a:t>
            </a:r>
          </a:p>
          <a:p>
            <a:pPr algn="just"/>
            <a:r>
              <a:rPr lang="en-US" sz="3600" dirty="0">
                <a:latin typeface="Heebo-Regular"/>
                <a:ea typeface="Alibaba PuHuiTi R" pitchFamily="18" charset="-122"/>
              </a:rPr>
              <a:t>We can raise awareness of Javanese culture and encourage cross-cultural understanding and appreciation, fostering tolerance and empathy towards others.</a:t>
            </a:r>
          </a:p>
          <a:p>
            <a:pPr algn="just"/>
            <a:endParaRPr lang="en-US" sz="3600" dirty="0">
              <a:latin typeface="Heebo-Regular"/>
              <a:ea typeface="Alibaba PuHuiTi R" pitchFamily="18" charset="-122"/>
            </a:endParaRPr>
          </a:p>
          <a:p>
            <a:pPr algn="just"/>
            <a:r>
              <a:rPr lang="en-US" sz="3600" b="1" dirty="0">
                <a:latin typeface="Heebo-Regular"/>
                <a:ea typeface="Alibaba PuHuiTi R" pitchFamily="18" charset="-122"/>
              </a:rPr>
              <a:t>3. Improved Communication</a:t>
            </a:r>
          </a:p>
          <a:p>
            <a:pPr algn="just"/>
            <a:r>
              <a:rPr lang="en-US" sz="3600" dirty="0">
                <a:latin typeface="Heebo-Regular"/>
                <a:ea typeface="Alibaba PuHuiTi R" pitchFamily="18" charset="-122"/>
              </a:rPr>
              <a:t>We can improve communication and foster relationships between Javanese communities and other communities, both in Indonesia and abroad.</a:t>
            </a:r>
          </a:p>
          <a:p>
            <a:pPr algn="just"/>
            <a:endParaRPr lang="en-US" sz="3600" dirty="0">
              <a:latin typeface="Heebo-Regular"/>
              <a:ea typeface="Alibaba PuHuiTi R" pitchFamily="18" charset="-122"/>
            </a:endParaRPr>
          </a:p>
          <a:p>
            <a:pPr algn="just"/>
            <a:r>
              <a:rPr lang="en-US" sz="3600" b="1" dirty="0">
                <a:latin typeface="Heebo-Regular"/>
                <a:ea typeface="Alibaba PuHuiTi R" pitchFamily="18" charset="-122"/>
              </a:rPr>
              <a:t>4. Personal Growth</a:t>
            </a:r>
          </a:p>
          <a:p>
            <a:pPr algn="just"/>
            <a:r>
              <a:rPr lang="en-US" sz="3600" dirty="0">
                <a:latin typeface="Heebo-Regular"/>
                <a:ea typeface="Alibaba PuHuiTi R" pitchFamily="18" charset="-122"/>
              </a:rPr>
              <a:t>Learning and promoting Javanese can be a rewarding and enriching personal experience, as it provides opportunities for growth and development of language and cultural skills.</a:t>
            </a:r>
          </a:p>
          <a:p>
            <a:pPr algn="just"/>
            <a:endParaRPr lang="en-US" sz="3600" dirty="0">
              <a:latin typeface="Heebo-Regular"/>
              <a:ea typeface="Alibaba PuHuiTi R" pitchFamily="18" charset="-122"/>
            </a:endParaRPr>
          </a:p>
          <a:p>
            <a:pPr algn="just"/>
            <a:r>
              <a:rPr lang="en-US" sz="3600" b="1" dirty="0">
                <a:latin typeface="Heebo-Regular"/>
                <a:ea typeface="Alibaba PuHuiTi R" pitchFamily="18" charset="-122"/>
              </a:rPr>
              <a:t>5. Celebration of Diversity</a:t>
            </a:r>
          </a:p>
          <a:p>
            <a:pPr algn="just"/>
            <a:r>
              <a:rPr lang="en-US" sz="3600" dirty="0">
                <a:latin typeface="Heebo-Regular"/>
                <a:ea typeface="Alibaba PuHuiTi R" pitchFamily="18" charset="-122"/>
              </a:rPr>
              <a:t>Promoting Javanese helps to celebrate cultural diversity and promote the unique and valuable contributions of Javanese culture to the world.</a:t>
            </a:r>
            <a:endParaRPr lang="en-US" sz="3600" dirty="0">
              <a:solidFill>
                <a:schemeClr val="bg2">
                  <a:lumMod val="75000"/>
                </a:schemeClr>
              </a:solidFill>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itle 1"/>
          <p:cNvSpPr txBox="1"/>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Business Value or Social Value</a:t>
            </a:r>
          </a:p>
        </p:txBody>
      </p:sp>
      <p:sp>
        <p:nvSpPr>
          <p:cNvPr id="1048615" name="TextBox 3"/>
          <p:cNvSpPr txBox="1"/>
          <p:nvPr/>
        </p:nvSpPr>
        <p:spPr>
          <a:xfrm>
            <a:off x="917554" y="2443342"/>
            <a:ext cx="22605834" cy="7294305"/>
          </a:xfrm>
          <a:prstGeom prst="rect">
            <a:avLst/>
          </a:prstGeom>
          <a:noFill/>
        </p:spPr>
        <p:txBody>
          <a:bodyPr wrap="square" rtlCol="0">
            <a:spAutoFit/>
          </a:bodyPr>
          <a:lstStyle/>
          <a:p>
            <a:pPr marL="342900" indent="-342900">
              <a:buFont typeface="+mj-lt"/>
              <a:buAutoNum type="arabicPeriod"/>
            </a:pPr>
            <a:endParaRPr lang="en-US" sz="3600" dirty="0">
              <a:latin typeface="Heebo-Regular"/>
              <a:ea typeface="Alibaba PuHuiTi R" pitchFamily="18" charset="-122"/>
              <a:cs typeface="Alibaba PuHuiTi R" pitchFamily="18" charset="-122"/>
            </a:endParaRPr>
          </a:p>
          <a:p>
            <a:pPr algn="l"/>
            <a:r>
              <a:rPr lang="en-US" sz="3600" dirty="0">
                <a:latin typeface="Heebo-Regular"/>
                <a:ea typeface="Alibaba PuHuiTi R" pitchFamily="18" charset="-122"/>
              </a:rPr>
              <a:t>Business Value of Learning Javanese Platform through translatejawa.com, Including :</a:t>
            </a:r>
          </a:p>
          <a:p>
            <a:pPr algn="just"/>
            <a:endParaRPr lang="en-US" sz="3600" b="1" dirty="0">
              <a:latin typeface="Heebo-Regular"/>
              <a:ea typeface="Alibaba PuHuiTi R" pitchFamily="18" charset="-122"/>
            </a:endParaRPr>
          </a:p>
          <a:p>
            <a:pPr algn="just"/>
            <a:r>
              <a:rPr lang="en-US" sz="3600" b="1" dirty="0">
                <a:latin typeface="Heebo-Regular"/>
                <a:ea typeface="Alibaba PuHuiTi R" pitchFamily="18" charset="-122"/>
              </a:rPr>
              <a:t>1. Tourism Benefits</a:t>
            </a:r>
          </a:p>
          <a:p>
            <a:pPr algn="just"/>
            <a:r>
              <a:rPr lang="en-US" sz="3600" dirty="0">
                <a:latin typeface="Heebo-Regular"/>
                <a:ea typeface="Alibaba PuHuiTi R" pitchFamily="18" charset="-122"/>
              </a:rPr>
              <a:t>Promoting Javanese can bring economic benefits, such as increased tourism, Javanese language lessons can be offered as part of cultural tourism packages to enhance visitors' experiences.</a:t>
            </a:r>
          </a:p>
          <a:p>
            <a:pPr algn="just"/>
            <a:endParaRPr lang="en-US" sz="3600" dirty="0">
              <a:latin typeface="Heebo-Regular"/>
              <a:ea typeface="Alibaba PuHuiTi R" pitchFamily="18" charset="-122"/>
            </a:endParaRPr>
          </a:p>
          <a:p>
            <a:pPr algn="just"/>
            <a:r>
              <a:rPr lang="en-US" sz="3600" b="1" dirty="0">
                <a:latin typeface="Heebo-Regular"/>
                <a:ea typeface="Alibaba PuHuiTi R" pitchFamily="18" charset="-122"/>
              </a:rPr>
              <a:t>2. Javanese EdTech Platform</a:t>
            </a:r>
          </a:p>
          <a:p>
            <a:pPr algn="just"/>
            <a:r>
              <a:rPr lang="en-US" sz="3600" dirty="0">
                <a:latin typeface="Heebo-Regular"/>
                <a:ea typeface="Alibaba PuHuiTi R" pitchFamily="18" charset="-122"/>
              </a:rPr>
              <a:t>On the long term plans, we want to make platform that teachers can create innovative learning resources and online platforms to engage and connect with students who are interested in learning Javanese. Through education technology, teachers and students can access a range of interactive and immersive tools such as virtual classrooms, online games, and multimedia materials that can make learning Javanese more accessible and engaging. </a:t>
            </a:r>
          </a:p>
        </p:txBody>
      </p:sp>
    </p:spTree>
    <p:extLst>
      <p:ext uri="{BB962C8B-B14F-4D97-AF65-F5344CB8AC3E}">
        <p14:creationId xmlns:p14="http://schemas.microsoft.com/office/powerpoint/2010/main" val="263386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txBox="1"/>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Cloud-based System Architecture &amp; </a:t>
            </a:r>
          </a:p>
          <a:p>
            <a:r>
              <a:rPr lang="en-CN" sz="6000" b="0" dirty="0">
                <a:latin typeface="Alibaba PuHuiTi M" pitchFamily="18" charset="-122"/>
                <a:ea typeface="Alibaba PuHuiTi M" pitchFamily="18" charset="-122"/>
                <a:cs typeface="Alibaba PuHuiTi M" pitchFamily="18" charset="-122"/>
              </a:rPr>
              <a:t>Data Architecture </a:t>
            </a:r>
          </a:p>
        </p:txBody>
      </p:sp>
      <p:sp>
        <p:nvSpPr>
          <p:cNvPr id="6" name="Rectangle 5">
            <a:extLst>
              <a:ext uri="{FF2B5EF4-FFF2-40B4-BE49-F238E27FC236}">
                <a16:creationId xmlns:a16="http://schemas.microsoft.com/office/drawing/2014/main" id="{C9F0E3BE-4747-9360-40B7-30F7FA936FE9}"/>
              </a:ext>
            </a:extLst>
          </p:cNvPr>
          <p:cNvSpPr/>
          <p:nvPr/>
        </p:nvSpPr>
        <p:spPr>
          <a:xfrm>
            <a:off x="14261358" y="3169308"/>
            <a:ext cx="6303311" cy="640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587CD"/>
                </a:solidFill>
                <a:latin typeface="Arial Rounded MT Bold" panose="020F0704030504030204" pitchFamily="34" charset="0"/>
                <a:ea typeface="Calibri" panose="020F0502020204030204" pitchFamily="34" charset="0"/>
                <a:cs typeface="Calibri" panose="020F0502020204030204" pitchFamily="34" charset="0"/>
              </a:rPr>
              <a:t>Singapore Dedicated Server</a:t>
            </a:r>
          </a:p>
        </p:txBody>
      </p:sp>
      <p:grpSp>
        <p:nvGrpSpPr>
          <p:cNvPr id="9" name="Group 8">
            <a:extLst>
              <a:ext uri="{FF2B5EF4-FFF2-40B4-BE49-F238E27FC236}">
                <a16:creationId xmlns:a16="http://schemas.microsoft.com/office/drawing/2014/main" id="{23AFD4F7-CE6D-8B47-875F-97C22DADF9E7}"/>
              </a:ext>
            </a:extLst>
          </p:cNvPr>
          <p:cNvGrpSpPr/>
          <p:nvPr/>
        </p:nvGrpSpPr>
        <p:grpSpPr>
          <a:xfrm>
            <a:off x="1918995" y="2739398"/>
            <a:ext cx="19242833" cy="10690463"/>
            <a:chOff x="2161591" y="2720737"/>
            <a:chExt cx="19242833" cy="10690463"/>
          </a:xfrm>
        </p:grpSpPr>
        <p:pic>
          <p:nvPicPr>
            <p:cNvPr id="1026" name="Picture 2">
              <a:extLst>
                <a:ext uri="{FF2B5EF4-FFF2-40B4-BE49-F238E27FC236}">
                  <a16:creationId xmlns:a16="http://schemas.microsoft.com/office/drawing/2014/main" id="{9A21DF56-E3D4-8259-E3B3-50DFB284F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591" y="2720737"/>
              <a:ext cx="19242833" cy="106904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4DA912-CDF9-376E-AC7E-5398DF77D151}"/>
                </a:ext>
              </a:extLst>
            </p:cNvPr>
            <p:cNvSpPr txBox="1"/>
            <p:nvPr/>
          </p:nvSpPr>
          <p:spPr>
            <a:xfrm>
              <a:off x="15320865" y="7719616"/>
              <a:ext cx="4049486" cy="369332"/>
            </a:xfrm>
            <a:prstGeom prst="rect">
              <a:avLst/>
            </a:prstGeom>
            <a:solidFill>
              <a:schemeClr val="bg1"/>
            </a:solidFill>
          </p:spPr>
          <p:txBody>
            <a:bodyPr wrap="square" rtlCol="0">
              <a:spAutoFit/>
            </a:bodyPr>
            <a:lstStyle/>
            <a:p>
              <a:pPr algn="ctr"/>
              <a:r>
                <a:rPr lang="en-US" dirty="0">
                  <a:solidFill>
                    <a:srgbClr val="C4C4C4"/>
                  </a:solidFill>
                  <a:latin typeface="Arial Rounded MT Bold" panose="020F0704030504030204" pitchFamily="34" charset="0"/>
                </a:rPr>
                <a:t>PHP + REST API</a:t>
              </a:r>
            </a:p>
          </p:txBody>
        </p:sp>
        <p:sp>
          <p:nvSpPr>
            <p:cNvPr id="4" name="Rectangle 3">
              <a:extLst>
                <a:ext uri="{FF2B5EF4-FFF2-40B4-BE49-F238E27FC236}">
                  <a16:creationId xmlns:a16="http://schemas.microsoft.com/office/drawing/2014/main" id="{DAA7AFE7-EE56-49A5-6F50-901210A6F9BA}"/>
                </a:ext>
              </a:extLst>
            </p:cNvPr>
            <p:cNvSpPr/>
            <p:nvPr/>
          </p:nvSpPr>
          <p:spPr>
            <a:xfrm>
              <a:off x="17541550" y="10541334"/>
              <a:ext cx="3023119" cy="640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C4C4C4"/>
                  </a:solidFill>
                  <a:latin typeface="Arial Rounded MT Bold" panose="020F0704030504030204" pitchFamily="34" charset="0"/>
                  <a:ea typeface="Calibri" panose="020F0502020204030204" pitchFamily="34" charset="0"/>
                  <a:cs typeface="Calibri" panose="020F0502020204030204" pitchFamily="34" charset="0"/>
                </a:rPr>
                <a:t>PolarDB</a:t>
              </a:r>
              <a:r>
                <a:rPr lang="en-US" sz="2400" dirty="0">
                  <a:solidFill>
                    <a:srgbClr val="C4C4C4"/>
                  </a:solidFill>
                  <a:latin typeface="Arial Rounded MT Bold" panose="020F0704030504030204" pitchFamily="34" charset="0"/>
                  <a:ea typeface="Calibri" panose="020F0502020204030204" pitchFamily="34" charset="0"/>
                  <a:cs typeface="Calibri" panose="020F0502020204030204" pitchFamily="34" charset="0"/>
                </a:rPr>
                <a:t> for MySQL</a:t>
              </a:r>
            </a:p>
          </p:txBody>
        </p:sp>
        <p:sp>
          <p:nvSpPr>
            <p:cNvPr id="5" name="Rectangle 4">
              <a:extLst>
                <a:ext uri="{FF2B5EF4-FFF2-40B4-BE49-F238E27FC236}">
                  <a16:creationId xmlns:a16="http://schemas.microsoft.com/office/drawing/2014/main" id="{81AD6DBE-240E-2BE2-44F6-5085B2A62D35}"/>
                </a:ext>
              </a:extLst>
            </p:cNvPr>
            <p:cNvSpPr/>
            <p:nvPr/>
          </p:nvSpPr>
          <p:spPr>
            <a:xfrm>
              <a:off x="9017554" y="12511818"/>
              <a:ext cx="6303311" cy="640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1587CD"/>
                  </a:solidFill>
                  <a:latin typeface="Arial Rounded MT Bold" panose="020F0704030504030204" pitchFamily="34" charset="0"/>
                  <a:ea typeface="Calibri" panose="020F0502020204030204" pitchFamily="34" charset="0"/>
                  <a:cs typeface="Calibri" panose="020F0502020204030204" pitchFamily="34" charset="0"/>
                </a:rPr>
                <a:t>TranslateJawa</a:t>
              </a:r>
              <a:r>
                <a:rPr lang="en-US" sz="2400" dirty="0">
                  <a:solidFill>
                    <a:srgbClr val="1587CD"/>
                  </a:solidFill>
                  <a:latin typeface="Arial Rounded MT Bold" panose="020F0704030504030204" pitchFamily="34" charset="0"/>
                  <a:ea typeface="Calibri" panose="020F0502020204030204" pitchFamily="34" charset="0"/>
                  <a:cs typeface="Calibri" panose="020F0502020204030204" pitchFamily="34" charset="0"/>
                </a:rPr>
                <a:t> System Architecture</a:t>
              </a:r>
            </a:p>
          </p:txBody>
        </p:sp>
        <p:sp>
          <p:nvSpPr>
            <p:cNvPr id="7" name="Rectangle 6">
              <a:extLst>
                <a:ext uri="{FF2B5EF4-FFF2-40B4-BE49-F238E27FC236}">
                  <a16:creationId xmlns:a16="http://schemas.microsoft.com/office/drawing/2014/main" id="{98050549-1FFA-8229-7CA7-1155C170E29D}"/>
                </a:ext>
              </a:extLst>
            </p:cNvPr>
            <p:cNvSpPr/>
            <p:nvPr/>
          </p:nvSpPr>
          <p:spPr>
            <a:xfrm>
              <a:off x="17541550" y="11154454"/>
              <a:ext cx="3023119" cy="44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587CD"/>
                  </a:solidFill>
                  <a:latin typeface="Arial Rounded MT Bold" panose="020F0704030504030204" pitchFamily="34" charset="0"/>
                  <a:ea typeface="Calibri" panose="020F0502020204030204" pitchFamily="34" charset="0"/>
                  <a:cs typeface="Calibri" panose="020F0502020204030204" pitchFamily="34" charset="0"/>
                </a:rPr>
                <a:t>Tokyo Cluster</a:t>
              </a:r>
            </a:p>
          </p:txBody>
        </p:sp>
        <p:sp>
          <p:nvSpPr>
            <p:cNvPr id="8" name="TextBox 7">
              <a:extLst>
                <a:ext uri="{FF2B5EF4-FFF2-40B4-BE49-F238E27FC236}">
                  <a16:creationId xmlns:a16="http://schemas.microsoft.com/office/drawing/2014/main" id="{6F427259-C2B6-B495-6AB4-B5402ACCAD89}"/>
                </a:ext>
              </a:extLst>
            </p:cNvPr>
            <p:cNvSpPr txBox="1"/>
            <p:nvPr/>
          </p:nvSpPr>
          <p:spPr>
            <a:xfrm>
              <a:off x="8699240" y="8637126"/>
              <a:ext cx="4049486" cy="400110"/>
            </a:xfrm>
            <a:prstGeom prst="rect">
              <a:avLst/>
            </a:prstGeom>
            <a:solidFill>
              <a:schemeClr val="bg1"/>
            </a:solidFill>
          </p:spPr>
          <p:txBody>
            <a:bodyPr wrap="square" rtlCol="0">
              <a:spAutoFit/>
            </a:bodyPr>
            <a:lstStyle/>
            <a:p>
              <a:pPr algn="ctr"/>
              <a:r>
                <a:rPr lang="en-US" sz="2000" dirty="0">
                  <a:solidFill>
                    <a:srgbClr val="C4C4C4"/>
                  </a:solidFill>
                  <a:latin typeface="Arial Rounded MT Bold" panose="020F0704030504030204" pitchFamily="34" charset="0"/>
                </a:rPr>
                <a:t>Bootstrap &amp; Ajax</a:t>
              </a:r>
            </a:p>
          </p:txBody>
        </p:sp>
      </p:grpSp>
      <p:sp>
        <p:nvSpPr>
          <p:cNvPr id="3" name="Rectangle 2">
            <a:extLst>
              <a:ext uri="{FF2B5EF4-FFF2-40B4-BE49-F238E27FC236}">
                <a16:creationId xmlns:a16="http://schemas.microsoft.com/office/drawing/2014/main" id="{F2D0CDF2-701D-0871-F086-FDDE7B442306}"/>
              </a:ext>
            </a:extLst>
          </p:cNvPr>
          <p:cNvSpPr/>
          <p:nvPr/>
        </p:nvSpPr>
        <p:spPr>
          <a:xfrm>
            <a:off x="14030131" y="11076228"/>
            <a:ext cx="2886269" cy="640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587CD"/>
                </a:solidFill>
                <a:latin typeface="Arial Rounded MT Bold" panose="020F0704030504030204" pitchFamily="34" charset="0"/>
                <a:ea typeface="Calibri" panose="020F0502020204030204" pitchFamily="34" charset="0"/>
                <a:cs typeface="Calibri" panose="020F0502020204030204" pitchFamily="34" charset="0"/>
              </a:rPr>
              <a:t>Singapore Server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itle 1"/>
          <p:cNvSpPr txBox="1"/>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PolarDB</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Features</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in</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Use</a:t>
            </a:r>
            <a:endParaRPr lang="en-CN" sz="6000" b="0" dirty="0">
              <a:latin typeface="Alibaba PuHuiTi M" pitchFamily="18" charset="-122"/>
              <a:ea typeface="Alibaba PuHuiTi M" pitchFamily="18" charset="-122"/>
              <a:cs typeface="Alibaba PuHuiTi M" pitchFamily="18" charset="-122"/>
            </a:endParaRPr>
          </a:p>
        </p:txBody>
      </p:sp>
      <p:graphicFrame>
        <p:nvGraphicFramePr>
          <p:cNvPr id="2" name="Table 2">
            <a:extLst>
              <a:ext uri="{FF2B5EF4-FFF2-40B4-BE49-F238E27FC236}">
                <a16:creationId xmlns:a16="http://schemas.microsoft.com/office/drawing/2014/main" id="{44D5DF75-413B-46E2-95BB-43B8AD6D3F5D}"/>
              </a:ext>
            </a:extLst>
          </p:cNvPr>
          <p:cNvGraphicFramePr>
            <a:graphicFrameLocks noGrp="1"/>
          </p:cNvGraphicFramePr>
          <p:nvPr>
            <p:extLst>
              <p:ext uri="{D42A27DB-BD31-4B8C-83A1-F6EECF244321}">
                <p14:modId xmlns:p14="http://schemas.microsoft.com/office/powerpoint/2010/main" val="1896936565"/>
              </p:ext>
            </p:extLst>
          </p:nvPr>
        </p:nvGraphicFramePr>
        <p:xfrm>
          <a:off x="917554" y="2377440"/>
          <a:ext cx="9577357" cy="4480560"/>
        </p:xfrm>
        <a:graphic>
          <a:graphicData uri="http://schemas.openxmlformats.org/drawingml/2006/table">
            <a:tbl>
              <a:tblPr firstRow="1" bandRow="1">
                <a:tableStyleId>{5C22544A-7EE6-4342-B048-85BDC9FD1C3A}</a:tableStyleId>
              </a:tblPr>
              <a:tblGrid>
                <a:gridCol w="3904344">
                  <a:extLst>
                    <a:ext uri="{9D8B030D-6E8A-4147-A177-3AD203B41FA5}">
                      <a16:colId xmlns:a16="http://schemas.microsoft.com/office/drawing/2014/main" val="3823489357"/>
                    </a:ext>
                  </a:extLst>
                </a:gridCol>
                <a:gridCol w="5673013">
                  <a:extLst>
                    <a:ext uri="{9D8B030D-6E8A-4147-A177-3AD203B41FA5}">
                      <a16:colId xmlns:a16="http://schemas.microsoft.com/office/drawing/2014/main" val="741375589"/>
                    </a:ext>
                  </a:extLst>
                </a:gridCol>
              </a:tblGrid>
              <a:tr h="370840">
                <a:tc>
                  <a:txBody>
                    <a:bodyPr/>
                    <a:lstStyle/>
                    <a:p>
                      <a:pPr algn="ctr"/>
                      <a:r>
                        <a:rPr lang="en-US" dirty="0"/>
                        <a:t>Types</a:t>
                      </a:r>
                    </a:p>
                  </a:txBody>
                  <a:tcPr/>
                </a:tc>
                <a:tc>
                  <a:txBody>
                    <a:bodyPr/>
                    <a:lstStyle/>
                    <a:p>
                      <a:pPr algn="ctr"/>
                      <a:r>
                        <a:rPr lang="en-US" dirty="0"/>
                        <a:t>Values</a:t>
                      </a:r>
                    </a:p>
                  </a:txBody>
                  <a:tcPr/>
                </a:tc>
                <a:extLst>
                  <a:ext uri="{0D108BD9-81ED-4DB2-BD59-A6C34878D82A}">
                    <a16:rowId xmlns:a16="http://schemas.microsoft.com/office/drawing/2014/main" val="4165451336"/>
                  </a:ext>
                </a:extLst>
              </a:tr>
              <a:tr h="370840">
                <a:tc>
                  <a:txBody>
                    <a:bodyPr/>
                    <a:lstStyle/>
                    <a:p>
                      <a:r>
                        <a:rPr lang="en-US" dirty="0"/>
                        <a:t>Database</a:t>
                      </a:r>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dirty="0" err="1"/>
                        <a:t>PolarDB</a:t>
                      </a:r>
                      <a:r>
                        <a:rPr lang="en-US" dirty="0"/>
                        <a:t> for MySQL</a:t>
                      </a:r>
                    </a:p>
                  </a:txBody>
                  <a:tcPr/>
                </a:tc>
                <a:extLst>
                  <a:ext uri="{0D108BD9-81ED-4DB2-BD59-A6C34878D82A}">
                    <a16:rowId xmlns:a16="http://schemas.microsoft.com/office/drawing/2014/main" val="1377153351"/>
                  </a:ext>
                </a:extLst>
              </a:tr>
              <a:tr h="370840">
                <a:tc>
                  <a:txBody>
                    <a:bodyPr/>
                    <a:lstStyle/>
                    <a:p>
                      <a:r>
                        <a:rPr lang="en-US" dirty="0"/>
                        <a:t>Region</a:t>
                      </a:r>
                    </a:p>
                  </a:txBody>
                  <a:tcPr/>
                </a:tc>
                <a:tc>
                  <a:txBody>
                    <a:bodyPr/>
                    <a:lstStyle/>
                    <a:p>
                      <a:r>
                        <a:rPr lang="en-US" dirty="0"/>
                        <a:t>Japan (Tokyo)</a:t>
                      </a:r>
                    </a:p>
                  </a:txBody>
                  <a:tcPr/>
                </a:tc>
                <a:extLst>
                  <a:ext uri="{0D108BD9-81ED-4DB2-BD59-A6C34878D82A}">
                    <a16:rowId xmlns:a16="http://schemas.microsoft.com/office/drawing/2014/main" val="1609493559"/>
                  </a:ext>
                </a:extLst>
              </a:tr>
              <a:tr h="370840">
                <a:tc>
                  <a:txBody>
                    <a:bodyPr/>
                    <a:lstStyle/>
                    <a:p>
                      <a:r>
                        <a:rPr lang="en-US" dirty="0"/>
                        <a:t>Zone</a:t>
                      </a:r>
                    </a:p>
                  </a:txBody>
                  <a:tcPr/>
                </a:tc>
                <a:tc>
                  <a:txBody>
                    <a:bodyPr/>
                    <a:lstStyle/>
                    <a:p>
                      <a:r>
                        <a:rPr lang="en-US" dirty="0"/>
                        <a:t>Tokyo Zone A (Primary)</a:t>
                      </a:r>
                    </a:p>
                  </a:txBody>
                  <a:tcPr/>
                </a:tc>
                <a:extLst>
                  <a:ext uri="{0D108BD9-81ED-4DB2-BD59-A6C34878D82A}">
                    <a16:rowId xmlns:a16="http://schemas.microsoft.com/office/drawing/2014/main" val="2995231225"/>
                  </a:ext>
                </a:extLst>
              </a:tr>
              <a:tr h="370840">
                <a:tc>
                  <a:txBody>
                    <a:bodyPr/>
                    <a:lstStyle/>
                    <a:p>
                      <a:pPr rtl="0"/>
                      <a:r>
                        <a:rPr lang="en-US" sz="3600" b="0" i="0" kern="1200" dirty="0">
                          <a:solidFill>
                            <a:schemeClr val="dk1"/>
                          </a:solidFill>
                          <a:effectLst/>
                          <a:latin typeface="+mn-lt"/>
                          <a:ea typeface="+mn-ea"/>
                          <a:cs typeface="+mn-cs"/>
                        </a:rPr>
                        <a:t>Storage Type</a:t>
                      </a:r>
                    </a:p>
                  </a:txBody>
                  <a:tcPr/>
                </a:tc>
                <a:tc>
                  <a:txBody>
                    <a:bodyPr/>
                    <a:lstStyle/>
                    <a:p>
                      <a:r>
                        <a:rPr lang="en-US" dirty="0"/>
                        <a:t>PSL5</a:t>
                      </a:r>
                    </a:p>
                  </a:txBody>
                  <a:tcPr/>
                </a:tc>
                <a:extLst>
                  <a:ext uri="{0D108BD9-81ED-4DB2-BD59-A6C34878D82A}">
                    <a16:rowId xmlns:a16="http://schemas.microsoft.com/office/drawing/2014/main" val="1069252604"/>
                  </a:ext>
                </a:extLst>
              </a:tr>
              <a:tr h="370840">
                <a:tc>
                  <a:txBody>
                    <a:bodyPr/>
                    <a:lstStyle/>
                    <a:p>
                      <a:r>
                        <a:rPr lang="en-US" dirty="0"/>
                        <a:t>MySQL Version</a:t>
                      </a:r>
                    </a:p>
                  </a:txBody>
                  <a:tcPr/>
                </a:tc>
                <a:tc>
                  <a:txBody>
                    <a:bodyPr/>
                    <a:lstStyle/>
                    <a:p>
                      <a:pPr rtl="0"/>
                      <a:r>
                        <a:rPr lang="en-US" sz="3600" b="0" i="0" kern="1200" dirty="0">
                          <a:solidFill>
                            <a:schemeClr val="dk1"/>
                          </a:solidFill>
                          <a:effectLst/>
                          <a:latin typeface="+mn-lt"/>
                          <a:ea typeface="+mn-ea"/>
                          <a:cs typeface="+mn-cs"/>
                        </a:rPr>
                        <a:t>8.0</a:t>
                      </a:r>
                    </a:p>
                  </a:txBody>
                  <a:tcPr/>
                </a:tc>
                <a:extLst>
                  <a:ext uri="{0D108BD9-81ED-4DB2-BD59-A6C34878D82A}">
                    <a16:rowId xmlns:a16="http://schemas.microsoft.com/office/drawing/2014/main" val="1489414492"/>
                  </a:ext>
                </a:extLst>
              </a:tr>
              <a:tr h="370840">
                <a:tc>
                  <a:txBody>
                    <a:bodyPr/>
                    <a:lstStyle/>
                    <a:p>
                      <a:r>
                        <a:rPr lang="en-US" dirty="0" err="1"/>
                        <a:t>PolarDB</a:t>
                      </a:r>
                      <a:r>
                        <a:rPr lang="en-US" dirty="0"/>
                        <a:t> for AI</a:t>
                      </a:r>
                    </a:p>
                  </a:txBody>
                  <a:tcPr/>
                </a:tc>
                <a:tc>
                  <a:txBody>
                    <a:bodyPr/>
                    <a:lstStyle/>
                    <a:p>
                      <a:r>
                        <a:rPr lang="en-US" dirty="0"/>
                        <a:t>Enabled</a:t>
                      </a:r>
                    </a:p>
                  </a:txBody>
                  <a:tcPr/>
                </a:tc>
                <a:extLst>
                  <a:ext uri="{0D108BD9-81ED-4DB2-BD59-A6C34878D82A}">
                    <a16:rowId xmlns:a16="http://schemas.microsoft.com/office/drawing/2014/main" val="2486443388"/>
                  </a:ext>
                </a:extLst>
              </a:tr>
            </a:tbl>
          </a:graphicData>
        </a:graphic>
      </p:graphicFrame>
      <p:pic>
        <p:nvPicPr>
          <p:cNvPr id="4" name="Picture 3">
            <a:extLst>
              <a:ext uri="{FF2B5EF4-FFF2-40B4-BE49-F238E27FC236}">
                <a16:creationId xmlns:a16="http://schemas.microsoft.com/office/drawing/2014/main" id="{B23E73CC-01AE-7333-BCDB-26BEA171AA16}"/>
              </a:ext>
            </a:extLst>
          </p:cNvPr>
          <p:cNvPicPr>
            <a:picLocks noChangeAspect="1"/>
          </p:cNvPicPr>
          <p:nvPr/>
        </p:nvPicPr>
        <p:blipFill>
          <a:blip r:embed="rId2"/>
          <a:stretch>
            <a:fillRect/>
          </a:stretch>
        </p:blipFill>
        <p:spPr>
          <a:xfrm>
            <a:off x="10737507" y="4617720"/>
            <a:ext cx="13506578" cy="8036575"/>
          </a:xfrm>
          <a:prstGeom prst="rect">
            <a:avLst/>
          </a:prstGeom>
        </p:spPr>
      </p:pic>
      <p:sp>
        <p:nvSpPr>
          <p:cNvPr id="5" name="TextBox 3">
            <a:extLst>
              <a:ext uri="{FF2B5EF4-FFF2-40B4-BE49-F238E27FC236}">
                <a16:creationId xmlns:a16="http://schemas.microsoft.com/office/drawing/2014/main" id="{BE35FB96-00FA-99CB-F7EC-E2336EA7BB37}"/>
              </a:ext>
            </a:extLst>
          </p:cNvPr>
          <p:cNvSpPr txBox="1"/>
          <p:nvPr/>
        </p:nvSpPr>
        <p:spPr>
          <a:xfrm>
            <a:off x="2971317" y="9467696"/>
            <a:ext cx="6046237" cy="1200329"/>
          </a:xfrm>
          <a:prstGeom prst="rect">
            <a:avLst/>
          </a:prstGeom>
          <a:noFill/>
        </p:spPr>
        <p:txBody>
          <a:bodyPr wrap="square" rtlCol="0">
            <a:spAutoFit/>
          </a:bodyPr>
          <a:lstStyle/>
          <a:p>
            <a:pPr algn="ctr"/>
            <a:r>
              <a:rPr lang="en-US" sz="3600" dirty="0">
                <a:latin typeface="Heebo-Regular"/>
                <a:ea typeface="Alibaba PuHuiTi R" pitchFamily="18" charset="-122"/>
              </a:rPr>
              <a:t>With 2 Database Nodes (Primary &amp; Replica)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itle 1"/>
          <p:cNvSpPr txBox="1"/>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PolarDB</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Features</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in</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Use</a:t>
            </a:r>
            <a:endParaRPr lang="en-CN" sz="6000" b="0" dirty="0">
              <a:latin typeface="Alibaba PuHuiTi M" pitchFamily="18" charset="-122"/>
              <a:ea typeface="Alibaba PuHuiTi M" pitchFamily="18" charset="-122"/>
              <a:cs typeface="Alibaba PuHuiTi M" pitchFamily="18" charset="-122"/>
            </a:endParaRPr>
          </a:p>
        </p:txBody>
      </p:sp>
      <p:pic>
        <p:nvPicPr>
          <p:cNvPr id="4" name="Picture 3">
            <a:extLst>
              <a:ext uri="{FF2B5EF4-FFF2-40B4-BE49-F238E27FC236}">
                <a16:creationId xmlns:a16="http://schemas.microsoft.com/office/drawing/2014/main" id="{014E5147-34E3-9610-5832-4FE55B36B30F}"/>
              </a:ext>
            </a:extLst>
          </p:cNvPr>
          <p:cNvPicPr>
            <a:picLocks noChangeAspect="1"/>
          </p:cNvPicPr>
          <p:nvPr/>
        </p:nvPicPr>
        <p:blipFill>
          <a:blip r:embed="rId2"/>
          <a:stretch>
            <a:fillRect/>
          </a:stretch>
        </p:blipFill>
        <p:spPr>
          <a:xfrm>
            <a:off x="1695432" y="2593150"/>
            <a:ext cx="20069643" cy="3938278"/>
          </a:xfrm>
          <a:prstGeom prst="rect">
            <a:avLst/>
          </a:prstGeom>
        </p:spPr>
      </p:pic>
      <p:pic>
        <p:nvPicPr>
          <p:cNvPr id="5" name="Picture 4">
            <a:extLst>
              <a:ext uri="{FF2B5EF4-FFF2-40B4-BE49-F238E27FC236}">
                <a16:creationId xmlns:a16="http://schemas.microsoft.com/office/drawing/2014/main" id="{54B96CF1-93BE-3A9E-8689-D33EB9747ACF}"/>
              </a:ext>
            </a:extLst>
          </p:cNvPr>
          <p:cNvPicPr>
            <a:picLocks noChangeAspect="1"/>
          </p:cNvPicPr>
          <p:nvPr/>
        </p:nvPicPr>
        <p:blipFill rotWithShape="1">
          <a:blip r:embed="rId3"/>
          <a:srcRect b="49466"/>
          <a:stretch/>
        </p:blipFill>
        <p:spPr>
          <a:xfrm>
            <a:off x="6251510" y="6531428"/>
            <a:ext cx="16725598" cy="6319056"/>
          </a:xfrm>
          <a:prstGeom prst="rect">
            <a:avLst/>
          </a:prstGeom>
        </p:spPr>
      </p:pic>
      <p:sp>
        <p:nvSpPr>
          <p:cNvPr id="6" name="TextBox 3">
            <a:extLst>
              <a:ext uri="{FF2B5EF4-FFF2-40B4-BE49-F238E27FC236}">
                <a16:creationId xmlns:a16="http://schemas.microsoft.com/office/drawing/2014/main" id="{0245F19E-647B-900F-2E07-1DA01FD4D3A6}"/>
              </a:ext>
            </a:extLst>
          </p:cNvPr>
          <p:cNvSpPr txBox="1"/>
          <p:nvPr/>
        </p:nvSpPr>
        <p:spPr>
          <a:xfrm>
            <a:off x="917554" y="7551728"/>
            <a:ext cx="4851918" cy="5632311"/>
          </a:xfrm>
          <a:prstGeom prst="rect">
            <a:avLst/>
          </a:prstGeom>
          <a:noFill/>
        </p:spPr>
        <p:txBody>
          <a:bodyPr wrap="square" rtlCol="0">
            <a:spAutoFit/>
          </a:bodyPr>
          <a:lstStyle/>
          <a:p>
            <a:pPr marL="342900" indent="-342900" algn="ctr">
              <a:buFont typeface="+mj-lt"/>
              <a:buAutoNum type="arabicPeriod"/>
            </a:pPr>
            <a:endParaRPr lang="en-US" sz="3600" dirty="0">
              <a:latin typeface="Heebo-Regular"/>
              <a:ea typeface="Alibaba PuHuiTi R" pitchFamily="18" charset="-122"/>
              <a:cs typeface="Alibaba PuHuiTi R" pitchFamily="18" charset="-122"/>
            </a:endParaRPr>
          </a:p>
          <a:p>
            <a:pPr algn="ctr"/>
            <a:r>
              <a:rPr lang="en-US" sz="3600" dirty="0">
                <a:latin typeface="Heebo-Regular"/>
                <a:ea typeface="Alibaba PuHuiTi R" pitchFamily="18" charset="-122"/>
              </a:rPr>
              <a:t>23.419 Rows Data.</a:t>
            </a:r>
          </a:p>
          <a:p>
            <a:pPr algn="ctr"/>
            <a:endParaRPr lang="en-US" sz="3600" dirty="0">
              <a:latin typeface="Heebo-Regular"/>
              <a:ea typeface="Alibaba PuHuiTi R" pitchFamily="18" charset="-122"/>
            </a:endParaRPr>
          </a:p>
          <a:p>
            <a:pPr algn="ctr"/>
            <a:endParaRPr lang="en-US" sz="3600" dirty="0">
              <a:latin typeface="Heebo-Regular"/>
              <a:ea typeface="Alibaba PuHuiTi R" pitchFamily="18" charset="-122"/>
            </a:endParaRPr>
          </a:p>
          <a:p>
            <a:pPr algn="ctr"/>
            <a:r>
              <a:rPr lang="en-US" sz="3600" dirty="0">
                <a:latin typeface="Heebo-Regular"/>
                <a:ea typeface="Alibaba PuHuiTi R" pitchFamily="18" charset="-122"/>
              </a:rPr>
              <a:t>It will increase as used by the user. Cause when user search any word that not in database, it will insert to new data.</a:t>
            </a:r>
          </a:p>
        </p:txBody>
      </p:sp>
    </p:spTree>
    <p:extLst>
      <p:ext uri="{BB962C8B-B14F-4D97-AF65-F5344CB8AC3E}">
        <p14:creationId xmlns:p14="http://schemas.microsoft.com/office/powerpoint/2010/main" val="3342838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txBox="1"/>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Attachment</a:t>
            </a:r>
            <a:endParaRPr lang="en-CN" sz="6000" b="0" dirty="0">
              <a:solidFill>
                <a:schemeClr val="bg2">
                  <a:lumMod val="90000"/>
                </a:schemeClr>
              </a:solidFill>
              <a:latin typeface="Alibaba PuHuiTi M" pitchFamily="18" charset="-122"/>
              <a:ea typeface="Alibaba PuHuiTi M" pitchFamily="18" charset="-122"/>
              <a:cs typeface="Alibaba PuHuiTi M" pitchFamily="18" charset="-122"/>
            </a:endParaRPr>
          </a:p>
        </p:txBody>
      </p:sp>
      <p:sp>
        <p:nvSpPr>
          <p:cNvPr id="1048624" name="TextBox 1">
            <a:hlinkClick r:id="rId2"/>
          </p:cNvPr>
          <p:cNvSpPr txBox="1"/>
          <p:nvPr/>
        </p:nvSpPr>
        <p:spPr>
          <a:xfrm>
            <a:off x="917554" y="7604449"/>
            <a:ext cx="21930254" cy="1107996"/>
          </a:xfrm>
          <a:prstGeom prst="rect">
            <a:avLst/>
          </a:prstGeom>
          <a:noFill/>
        </p:spPr>
        <p:txBody>
          <a:bodyPr wrap="square" rtlCol="0">
            <a:spAutoFit/>
          </a:bodyPr>
          <a:lstStyle/>
          <a:p>
            <a:pPr algn="ctr"/>
            <a:r>
              <a:rPr lang="en-US" sz="6600" dirty="0">
                <a:solidFill>
                  <a:srgbClr val="FF0000"/>
                </a:solidFill>
                <a:latin typeface="Alibaba PuHuiTi R" pitchFamily="18" charset="-122"/>
                <a:ea typeface="Alibaba PuHuiTi R" pitchFamily="18" charset="-122"/>
                <a:cs typeface="Alibaba PuHuiTi R" pitchFamily="18" charset="-122"/>
              </a:rPr>
              <a:t>https://www.youtube.com/watch?v=r9mYfaJnIxk</a:t>
            </a:r>
          </a:p>
        </p:txBody>
      </p:sp>
      <p:sp>
        <p:nvSpPr>
          <p:cNvPr id="2" name="TextBox 1">
            <a:hlinkClick r:id="rId2"/>
            <a:extLst>
              <a:ext uri="{FF2B5EF4-FFF2-40B4-BE49-F238E27FC236}">
                <a16:creationId xmlns:a16="http://schemas.microsoft.com/office/drawing/2014/main" id="{7FB07643-2901-53E8-288D-0C758DFE38D4}"/>
              </a:ext>
            </a:extLst>
          </p:cNvPr>
          <p:cNvSpPr txBox="1"/>
          <p:nvPr/>
        </p:nvSpPr>
        <p:spPr>
          <a:xfrm>
            <a:off x="1226873" y="4920342"/>
            <a:ext cx="21930254" cy="830997"/>
          </a:xfrm>
          <a:prstGeom prst="rect">
            <a:avLst/>
          </a:prstGeom>
          <a:noFill/>
        </p:spPr>
        <p:txBody>
          <a:bodyPr wrap="square" rtlCol="0">
            <a:spAutoFit/>
          </a:bodyPr>
          <a:lstStyle/>
          <a:p>
            <a:pPr algn="ctr"/>
            <a:r>
              <a:rPr lang="en-US" sz="4800" dirty="0">
                <a:latin typeface="Alibaba PuHuiTi R" pitchFamily="18" charset="-122"/>
                <a:ea typeface="Alibaba PuHuiTi R" pitchFamily="18" charset="-122"/>
                <a:cs typeface="Alibaba PuHuiTi R" pitchFamily="18" charset="-122"/>
              </a:rPr>
              <a:t>Tutorial Video and explaining </a:t>
            </a:r>
            <a:r>
              <a:rPr lang="en-US" sz="4800" dirty="0" err="1">
                <a:latin typeface="Alibaba PuHuiTi R" pitchFamily="18" charset="-122"/>
                <a:ea typeface="Alibaba PuHuiTi R" pitchFamily="18" charset="-122"/>
                <a:cs typeface="Alibaba PuHuiTi R" pitchFamily="18" charset="-122"/>
              </a:rPr>
              <a:t>Translatejawa</a:t>
            </a:r>
            <a:r>
              <a:rPr lang="en-US" sz="4800" dirty="0">
                <a:latin typeface="Alibaba PuHuiTi R" pitchFamily="18" charset="-122"/>
                <a:ea typeface="Alibaba PuHuiTi R" pitchFamily="18" charset="-122"/>
                <a:cs typeface="Alibaba PuHuiTi R" pitchFamily="18" charset="-122"/>
              </a:rPr>
              <a:t> features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itle 1"/>
          <p:cNvSpPr txBox="1"/>
          <p:nvPr/>
        </p:nvSpPr>
        <p:spPr>
          <a:xfrm>
            <a:off x="917554" y="865516"/>
            <a:ext cx="16200000" cy="707334"/>
          </a:xfrm>
          <a:prstGeom prst="rect">
            <a:avLst/>
          </a:prstGeom>
        </p:spPr>
        <p:txBody>
          <a:bodyPr/>
          <a:lstStyle>
            <a:lvl1pPr algn="l" defTabSz="1828800" rtl="0" eaLnBrk="1" latinLnBrk="0" hangingPunct="1">
              <a:lnSpc>
                <a:spcPct val="90000"/>
              </a:lnSpc>
              <a:spcBef>
                <a:spcPct val="0"/>
              </a:spcBef>
              <a:buNone/>
              <a:defRPr sz="5400" b="1" i="0" kern="1200">
                <a:solidFill>
                  <a:schemeClr val="tx1"/>
                </a:solidFill>
                <a:latin typeface="Microsoft YaHei" panose="020B0503020204020204" pitchFamily="34" charset="-122"/>
                <a:ea typeface="Microsoft YaHei" panose="020B0503020204020204" pitchFamily="34" charset="-122"/>
                <a:cs typeface="+mj-cs"/>
              </a:defRPr>
            </a:lvl1pPr>
          </a:lstStyle>
          <a:p>
            <a:r>
              <a:rPr lang="en-CN" sz="6000" b="0" dirty="0">
                <a:latin typeface="Alibaba PuHuiTi M" pitchFamily="18" charset="-122"/>
                <a:ea typeface="Alibaba PuHuiTi M" pitchFamily="18" charset="-122"/>
                <a:cs typeface="Alibaba PuHuiTi M" pitchFamily="18" charset="-122"/>
              </a:rPr>
              <a:t>Declaration</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of</a:t>
            </a:r>
            <a:r>
              <a:rPr lang="zh-CN" altLang="en-US" sz="6000" b="0" dirty="0">
                <a:latin typeface="Alibaba PuHuiTi M" pitchFamily="18" charset="-122"/>
                <a:ea typeface="Alibaba PuHuiTi M" pitchFamily="18" charset="-122"/>
                <a:cs typeface="Alibaba PuHuiTi M" pitchFamily="18" charset="-122"/>
              </a:rPr>
              <a:t> </a:t>
            </a:r>
            <a:r>
              <a:rPr lang="en-US" altLang="zh-CN" sz="6000" b="0" dirty="0">
                <a:latin typeface="Alibaba PuHuiTi M" pitchFamily="18" charset="-122"/>
                <a:ea typeface="Alibaba PuHuiTi M" pitchFamily="18" charset="-122"/>
                <a:cs typeface="Alibaba PuHuiTi M" pitchFamily="18" charset="-122"/>
              </a:rPr>
              <a:t>Originality</a:t>
            </a:r>
            <a:endParaRPr lang="en-CN" sz="6000" b="0" dirty="0">
              <a:solidFill>
                <a:schemeClr val="bg2">
                  <a:lumMod val="90000"/>
                </a:schemeClr>
              </a:solidFill>
              <a:latin typeface="Alibaba PuHuiTi M" pitchFamily="18" charset="-122"/>
              <a:ea typeface="Alibaba PuHuiTi M" pitchFamily="18" charset="-122"/>
              <a:cs typeface="Alibaba PuHuiTi M" pitchFamily="18" charset="-122"/>
            </a:endParaRPr>
          </a:p>
        </p:txBody>
      </p:sp>
      <p:sp>
        <p:nvSpPr>
          <p:cNvPr id="1048626" name="TextBox 1"/>
          <p:cNvSpPr txBox="1"/>
          <p:nvPr/>
        </p:nvSpPr>
        <p:spPr>
          <a:xfrm>
            <a:off x="917554" y="3010389"/>
            <a:ext cx="21930254" cy="5078313"/>
          </a:xfrm>
          <a:prstGeom prst="rect">
            <a:avLst/>
          </a:prstGeom>
          <a:noFill/>
        </p:spPr>
        <p:txBody>
          <a:bodyPr wrap="square" rtlCol="0">
            <a:spAutoFit/>
          </a:bodyPr>
          <a:lstStyle/>
          <a:p>
            <a:pPr algn="just"/>
            <a:r>
              <a:rPr lang="en-US" sz="3600" b="1" dirty="0">
                <a:latin typeface="Alibaba PuHuiTi R" pitchFamily="18" charset="-122"/>
                <a:ea typeface="Alibaba PuHuiTi R" pitchFamily="18" charset="-122"/>
                <a:cs typeface="Alibaba PuHuiTi R" pitchFamily="18" charset="-122"/>
              </a:rPr>
              <a:t>Translatejawa.com</a:t>
            </a:r>
          </a:p>
          <a:p>
            <a:pPr algn="just"/>
            <a:endParaRPr lang="en-US" sz="3600" dirty="0">
              <a:latin typeface="Alibaba PuHuiTi R" pitchFamily="18" charset="-122"/>
              <a:ea typeface="Alibaba PuHuiTi R" pitchFamily="18" charset="-122"/>
              <a:cs typeface="Alibaba PuHuiTi R" pitchFamily="18" charset="-122"/>
            </a:endParaRPr>
          </a:p>
          <a:p>
            <a:pPr algn="just"/>
            <a:r>
              <a:rPr lang="en-US" sz="3600" dirty="0">
                <a:latin typeface="Alibaba PuHuiTi R" pitchFamily="18" charset="-122"/>
                <a:ea typeface="Alibaba PuHuiTi R" pitchFamily="18" charset="-122"/>
                <a:cs typeface="Alibaba PuHuiTi R" pitchFamily="18" charset="-122"/>
              </a:rPr>
              <a:t>This is to certify, that the idea, translator apps and the algorithm submitted by me is an outcome of my independent and original work. I have duly acknowledged all the sources from which the ideas and extracts have been taken. The project is free from any plagiarism and has not been submitted elsewhere for publication.</a:t>
            </a:r>
          </a:p>
          <a:p>
            <a:pPr algn="just"/>
            <a:endParaRPr lang="en-US" sz="3600" dirty="0">
              <a:latin typeface="Alibaba PuHuiTi R" pitchFamily="18" charset="-122"/>
              <a:ea typeface="Alibaba PuHuiTi R" pitchFamily="18" charset="-122"/>
              <a:cs typeface="Alibaba PuHuiTi R" pitchFamily="18" charset="-122"/>
            </a:endParaRPr>
          </a:p>
          <a:p>
            <a:pPr algn="just"/>
            <a:r>
              <a:rPr lang="en-US" sz="3600" dirty="0">
                <a:latin typeface="Alibaba PuHuiTi R" pitchFamily="18" charset="-122"/>
                <a:ea typeface="Alibaba PuHuiTi R" pitchFamily="18" charset="-122"/>
                <a:cs typeface="Alibaba PuHuiTi R" pitchFamily="18" charset="-122"/>
              </a:rPr>
              <a:t>For thesaurus and the word meaning that I use is from </a:t>
            </a:r>
            <a:r>
              <a:rPr lang="en-US" sz="3600" b="1" dirty="0">
                <a:latin typeface="Alibaba PuHuiTi R" pitchFamily="18" charset="-122"/>
                <a:ea typeface="Alibaba PuHuiTi R" pitchFamily="18" charset="-122"/>
                <a:cs typeface="Alibaba PuHuiTi R" pitchFamily="18" charset="-122"/>
              </a:rPr>
              <a:t>Pusat Bahasa Kementerian Pendidikan Indonesia</a:t>
            </a:r>
            <a:r>
              <a:rPr lang="en-US" sz="3600" dirty="0">
                <a:latin typeface="Alibaba PuHuiTi R" pitchFamily="18" charset="-122"/>
                <a:ea typeface="Alibaba PuHuiTi R" pitchFamily="18" charset="-122"/>
                <a:cs typeface="Alibaba PuHuiTi R" pitchFamily="18" charset="-122"/>
              </a:rPr>
              <a:t> (Language Center of Ministry of Education) that provided for free.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图片 1"/>
          <p:cNvPicPr>
            <a:picLocks noChangeAspect="1"/>
          </p:cNvPicPr>
          <p:nvPr/>
        </p:nvPicPr>
        <p:blipFill>
          <a:blip r:embed="rId2"/>
          <a:stretch>
            <a:fillRect/>
          </a:stretch>
        </p:blipFill>
        <p:spPr>
          <a:xfrm>
            <a:off x="0" y="0"/>
            <a:ext cx="24384000" cy="13716000"/>
          </a:xfrm>
          <a:prstGeom prst="rect">
            <a:avLst/>
          </a:prstGeom>
        </p:spPr>
      </p:pic>
      <p:sp>
        <p:nvSpPr>
          <p:cNvPr id="1048627" name="文本框 1"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E6636BC20180234D78A0072836F0BEB032B9B20D17555BB0ADD98B30B1332BD33B44B738C1667B0122692508384636EBBC1921DA41D07B811BBFC2E178BE14DC24FB39ADEF25845744D22EF763B243DEA84CE91C764D20D3689C419F05DE4CC8D8962D9F0E3</a:t>
            </a:r>
          </a:p>
        </p:txBody>
      </p:sp>
      <p:sp>
        <p:nvSpPr>
          <p:cNvPr id="1048628" name="文本框 2"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E6636BC20180234D78A0072836F0B3B062B9B207100DDB20A0D98F39B16C2BA34B43BC38C168AB0122592F0838465CEB921921FAF1D0ABC11BBFC26B7F4E1ADA24FB2EADD526949754C728F767A2439F9FD0E9157C626057A81A5197EE01DCA8DD06229F4E3</a:t>
            </a:r>
          </a:p>
        </p:txBody>
      </p:sp>
      <p:sp>
        <p:nvSpPr>
          <p:cNvPr id="1048629" name="文本框 3"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E6636BC20180234D78A0072836F0B99012B9B2041CBB0BD0AED9843CB1E92B759B4BB3387161DB0A22092008384687EBAD09218A11D00BB11BBFC253752E1BD324F50EAD8127E48704882AE76E224046D963E4B175990FA048DEA195FADFAC88D9862B9F9E3</a:t>
            </a:r>
          </a:p>
        </p:txBody>
      </p:sp>
      <p:sp>
        <p:nvSpPr>
          <p:cNvPr id="1048630" name="文本框 4"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E6636BC20180234D78A0072836F0BE8092B9B20C1995FBB0AAD98B33B1032B25BB4EBB387163FB0F22C92E08384670EB2809215AC1D0FBA11BBFC2437A1E1FD724F5F8AD632564B7B4FF2ED7684240538A9CE0BE76481F81688BF19F28E95C98DFE620900E3</a:t>
            </a:r>
          </a:p>
        </p:txBody>
      </p:sp>
      <p:sp>
        <p:nvSpPr>
          <p:cNvPr id="1048631" name="文本框 5" hidden="1"/>
          <p:cNvSpPr txBox="1"/>
          <p:nvPr/>
        </p:nvSpPr>
        <p:spPr>
          <a:xfrm>
            <a:off x="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E6636BC20180234D78A0072836F0BC5042B9B2071914ABA0AFD98A36B1312BA09B46B338D169DB042219260838466CEBCA09217A11D0EBD11BBFC21D70AE1BD124F79CADC02084A7F49B2BF76E924D54EB27EF457D2D6E7658AE919C47F25C58DA8624926E3</a:t>
            </a:r>
          </a:p>
        </p:txBody>
      </p:sp>
      <p:sp>
        <p:nvSpPr>
          <p:cNvPr id="1048632" name="文本框 6"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E6636BC20180234D78A0072836F0B1F0B2B9B20C194F3BB0ADD98331B1C62B51CB43B838C16E8B0E22C92408C8468EEBE509210AC1D04BD11BBFC228762E2FD824FCBAAD1124B6E784AF2DE761024E5537DCE27771BF55E7D8EF319F2F7D5C28DEE626942E3</a:t>
            </a:r>
          </a:p>
        </p:txBody>
      </p:sp>
      <p:sp>
        <p:nvSpPr>
          <p:cNvPr id="1048633" name="文本框 7"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E6636BC20180234D78A0072836F0BEC032B9B20719E7ABD0A4D98930B1B12B712B41B8383169AB0722192908C8467AEB500921AA91D06BC11BBFC236721E20D524FF49AD4320F65744DB2EA767924C574BB3E271732605D208AA119547C05C28DCF62D9E0E3</a:t>
            </a:r>
          </a:p>
        </p:txBody>
      </p:sp>
      <p:sp>
        <p:nvSpPr>
          <p:cNvPr id="1048634" name="文本框 8"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BBAAD9C20180234D78A0072836F0B3D0F2B9B20F17062BA0AED98A36B1592BA12B4DB63861636B0F22592308C84635EBDA09217A31D0EBC11BBFC2117CBE2DD124FE92AD4F2776A7040728C7604243DF3CC7E0757D97657F5887C19CEC514C28DAD62A9F4E3</a:t>
            </a:r>
          </a:p>
        </p:txBody>
      </p:sp>
      <p:sp>
        <p:nvSpPr>
          <p:cNvPr id="1048635" name="文本框 9" hidden="1"/>
          <p:cNvSpPr txBox="1"/>
          <p:nvPr/>
        </p:nvSpPr>
        <p:spPr>
          <a:xfrm>
            <a:off x="-300000" y="0"/>
            <a:ext cx="0" cy="0"/>
          </a:xfrm>
          <a:prstGeom prst="rect">
            <a:avLst/>
          </a:prstGeom>
          <a:solidFill>
            <a:srgbClr val="FFFFFF"/>
          </a:solidFill>
        </p:spPr>
        <p:txBody>
          <a:bodyPr rtlCol="0" anchor="t"/>
          <a:lstStyle/>
          <a:p>
            <a:pPr algn="l"/>
            <a:endParaRPr lang="en-US" sz="1100"/>
          </a:p>
          <a:p>
            <a:pPr>
              <a:buClr>
                <a:srgbClr val="FFFFFF"/>
              </a:buClr>
            </a:pPr>
            <a:r>
              <a:rPr lang="en-US">
                <a:solidFill>
                  <a:srgbClr val="FFFFFF"/>
                </a:solidFill>
              </a:rPr>
              <a:t>BBAAD9C20180234D78A0072836F0BA1012B9B20A1CB46BD0A7D98635B19D2BBC6B43BA384161FB0F22C92C08C846A0EB0509215AB1D08BB11BBFC2217C7E26D724FBB3AD372DA647A48F24176822454646D3E3367050D32728DB5195200FACA8DFA62B98CE3</a:t>
            </a:r>
          </a:p>
        </p:txBody>
      </p:sp>
      <p:pic>
        <p:nvPicPr>
          <p:cNvPr id="2097166" name="图片 19"/>
          <p:cNvPicPr>
            <a:picLocks noChangeAspect="1"/>
          </p:cNvPicPr>
          <p:nvPr/>
        </p:nvPicPr>
        <p:blipFill>
          <a:blip r:embed="rId3"/>
          <a:stretch>
            <a:fillRect/>
          </a:stretch>
        </p:blipFill>
        <p:spPr>
          <a:xfrm>
            <a:off x="5077846" y="5642216"/>
            <a:ext cx="14228308" cy="126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itle 1"/>
          <p:cNvSpPr>
            <a:spLocks noGrp="1"/>
          </p:cNvSpPr>
          <p:nvPr>
            <p:ph type="title"/>
          </p:nvPr>
        </p:nvSpPr>
        <p:spPr/>
        <p:txBody>
          <a:bodyPr/>
          <a:lstStyle/>
          <a:p>
            <a:r>
              <a:rPr lang="en-US" sz="6000" b="0">
                <a:latin typeface="Alibaba PuHuiTi M" pitchFamily="18" charset="-122"/>
                <a:ea typeface="Alibaba PuHuiTi M" pitchFamily="18" charset="-122"/>
                <a:cs typeface="Alibaba PuHuiTi M" pitchFamily="18" charset="-122"/>
              </a:rPr>
              <a:t>Problem Statement</a:t>
            </a:r>
            <a:endParaRPr lang="en-CN" sz="6000" b="0" dirty="0">
              <a:solidFill>
                <a:schemeClr val="bg2">
                  <a:lumMod val="75000"/>
                </a:schemeClr>
              </a:solidFill>
              <a:latin typeface="Alibaba PuHuiTi M" pitchFamily="18" charset="-122"/>
              <a:ea typeface="Alibaba PuHuiTi M" pitchFamily="18" charset="-122"/>
              <a:cs typeface="Alibaba PuHuiTi M" pitchFamily="18" charset="-122"/>
            </a:endParaRPr>
          </a:p>
        </p:txBody>
      </p:sp>
      <p:sp>
        <p:nvSpPr>
          <p:cNvPr id="1048594" name="TextBox 2"/>
          <p:cNvSpPr txBox="1"/>
          <p:nvPr/>
        </p:nvSpPr>
        <p:spPr>
          <a:xfrm>
            <a:off x="856594" y="6614358"/>
            <a:ext cx="22625198" cy="7294305"/>
          </a:xfrm>
          <a:prstGeom prst="rect">
            <a:avLst/>
          </a:prstGeom>
          <a:noFill/>
        </p:spPr>
        <p:txBody>
          <a:bodyPr wrap="square" rtlCol="0">
            <a:spAutoFit/>
          </a:bodyPr>
          <a:lstStyle/>
          <a:p>
            <a:pPr algn="just"/>
            <a:r>
              <a:rPr lang="en-US" sz="4400" dirty="0">
                <a:latin typeface="Heebo" pitchFamily="2" charset="-79"/>
                <a:ea typeface="Alibaba PuHuiTi R" pitchFamily="18" charset="-122"/>
                <a:cs typeface="Heebo" pitchFamily="2" charset="-79"/>
              </a:rPr>
              <a:t>I reside in Yogyakarta, a city located in Java, Indonesia. Javanese is the predominant language spoken by nearly 80% of the population in Java, particularly in Yogyakarta. </a:t>
            </a:r>
          </a:p>
          <a:p>
            <a:pPr algn="just"/>
            <a:endParaRPr lang="en-US" sz="4400" dirty="0">
              <a:latin typeface="Heebo-Regular"/>
              <a:ea typeface="Alibaba PuHuiTi R" pitchFamily="18" charset="-122"/>
            </a:endParaRPr>
          </a:p>
          <a:p>
            <a:pPr algn="just"/>
            <a:r>
              <a:rPr lang="en-US" sz="4400" dirty="0">
                <a:latin typeface="Heebo-Regular"/>
                <a:ea typeface="Alibaba PuHuiTi R" pitchFamily="18" charset="-122"/>
              </a:rPr>
              <a:t>Javanese is a rich and fascinating language spoken by the Javanese people, who are primarily located in the central and eastern parts of the island of Java in Indonesia. It is one of the most widely spoken languages in Indonesia, with over 75 million speakers globally*. Javanese language and culture are deeply intertwined, and learning the language can give you a deeper understanding and appreciation of Javanese culture, history, and way of life.</a:t>
            </a:r>
            <a:endParaRPr lang="en-US" sz="4400" b="0" i="0" dirty="0">
              <a:solidFill>
                <a:srgbClr val="000000"/>
              </a:solidFill>
              <a:effectLst/>
              <a:latin typeface="Heebo-Regular"/>
            </a:endParaRPr>
          </a:p>
          <a:p>
            <a:pPr algn="just"/>
            <a:endParaRPr lang="en-US" sz="2000" b="0" i="0" dirty="0">
              <a:solidFill>
                <a:srgbClr val="000000"/>
              </a:solidFill>
              <a:effectLst/>
              <a:latin typeface="Heebo-Regular"/>
            </a:endParaRPr>
          </a:p>
          <a:p>
            <a:pPr algn="just"/>
            <a:r>
              <a:rPr lang="en-US" sz="3600" b="0" i="0" dirty="0">
                <a:solidFill>
                  <a:srgbClr val="000000"/>
                </a:solidFill>
                <a:effectLst/>
                <a:latin typeface="Heebo-Regular"/>
              </a:rPr>
              <a:t>*Based on data published by </a:t>
            </a:r>
            <a:r>
              <a:rPr lang="en-US" sz="3600" b="0" i="0" dirty="0" err="1">
                <a:solidFill>
                  <a:srgbClr val="000000"/>
                </a:solidFill>
                <a:effectLst/>
                <a:latin typeface="Heebo-Regular"/>
              </a:rPr>
              <a:t>Ethnologue</a:t>
            </a:r>
            <a:r>
              <a:rPr lang="en-US" sz="3600" b="0" i="0" dirty="0">
                <a:solidFill>
                  <a:srgbClr val="000000"/>
                </a:solidFill>
                <a:effectLst/>
                <a:latin typeface="Heebo-Regular"/>
              </a:rPr>
              <a:t> in 2015. </a:t>
            </a:r>
          </a:p>
        </p:txBody>
      </p:sp>
      <p:grpSp>
        <p:nvGrpSpPr>
          <p:cNvPr id="28" name="Group 3"/>
          <p:cNvGrpSpPr/>
          <p:nvPr/>
        </p:nvGrpSpPr>
        <p:grpSpPr>
          <a:xfrm>
            <a:off x="6870101" y="1983140"/>
            <a:ext cx="10807568" cy="4597686"/>
            <a:chOff x="7421276" y="2251405"/>
            <a:chExt cx="8572500" cy="3114675"/>
          </a:xfrm>
        </p:grpSpPr>
        <p:pic>
          <p:nvPicPr>
            <p:cNvPr id="2097155" name="Picture 2"/>
            <p:cNvPicPr>
              <a:picLocks noChangeAspect="1" noChangeArrowheads="1"/>
            </p:cNvPicPr>
            <p:nvPr/>
          </p:nvPicPr>
          <p:blipFill>
            <a:blip r:embed="rId2"/>
            <a:srcRect/>
            <a:stretch>
              <a:fillRect/>
            </a:stretch>
          </p:blipFill>
          <p:spPr bwMode="auto">
            <a:xfrm>
              <a:off x="7421276" y="2251405"/>
              <a:ext cx="8572500" cy="3114675"/>
            </a:xfrm>
            <a:prstGeom prst="rect">
              <a:avLst/>
            </a:prstGeom>
            <a:noFill/>
          </p:spPr>
        </p:pic>
        <p:pic>
          <p:nvPicPr>
            <p:cNvPr id="2097156" name="Picture 4"/>
            <p:cNvPicPr>
              <a:picLocks noChangeAspect="1" noChangeArrowheads="1"/>
            </p:cNvPicPr>
            <p:nvPr/>
          </p:nvPicPr>
          <p:blipFill>
            <a:blip r:embed="rId3"/>
            <a:srcRect/>
            <a:stretch>
              <a:fillRect/>
            </a:stretch>
          </p:blipFill>
          <p:spPr bwMode="auto">
            <a:xfrm>
              <a:off x="10199213" y="4246436"/>
              <a:ext cx="724157" cy="724157"/>
            </a:xfrm>
            <a:prstGeom prst="rect">
              <a:avLst/>
            </a:prstGeom>
            <a:noFill/>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p:txBody>
          <a:bodyPr/>
          <a:lstStyle/>
          <a:p>
            <a:r>
              <a:rPr lang="en-US" sz="6000" b="0">
                <a:latin typeface="Alibaba PuHuiTi M" pitchFamily="18" charset="-122"/>
                <a:ea typeface="Alibaba PuHuiTi M" pitchFamily="18" charset="-122"/>
                <a:cs typeface="Alibaba PuHuiTi M" pitchFamily="18" charset="-122"/>
              </a:rPr>
              <a:t>Problem Statement</a:t>
            </a:r>
            <a:endParaRPr lang="en-CN" sz="6000" b="0" dirty="0">
              <a:latin typeface="Alibaba PuHuiTi M" pitchFamily="18" charset="-122"/>
              <a:ea typeface="Alibaba PuHuiTi M" pitchFamily="18" charset="-122"/>
              <a:cs typeface="Alibaba PuHuiTi M" pitchFamily="18" charset="-122"/>
            </a:endParaRPr>
          </a:p>
        </p:txBody>
      </p:sp>
      <p:sp>
        <p:nvSpPr>
          <p:cNvPr id="1048596" name="TextBox 2"/>
          <p:cNvSpPr txBox="1"/>
          <p:nvPr/>
        </p:nvSpPr>
        <p:spPr>
          <a:xfrm>
            <a:off x="1079158" y="10323395"/>
            <a:ext cx="22448249" cy="2800767"/>
          </a:xfrm>
          <a:prstGeom prst="rect">
            <a:avLst/>
          </a:prstGeom>
          <a:noFill/>
        </p:spPr>
        <p:txBody>
          <a:bodyPr wrap="square" rtlCol="0">
            <a:spAutoFit/>
          </a:bodyPr>
          <a:lstStyle/>
          <a:p>
            <a:pPr algn="just"/>
            <a:r>
              <a:rPr lang="en-US" sz="4400" dirty="0">
                <a:latin typeface="Heebo" pitchFamily="2" charset="-79"/>
                <a:ea typeface="Alibaba PuHuiTi R" pitchFamily="18" charset="-122"/>
                <a:cs typeface="Heebo" pitchFamily="2" charset="-79"/>
              </a:rPr>
              <a:t>Such conversations occur daily, and I intend to assist him in learning and comprehending Javanese with ease. Learning and understanding Javanese is intriguing because it's not just about mastering a language, but it's also about connecting with the essence of Java and being a part of its rich cultural heritage.</a:t>
            </a:r>
          </a:p>
        </p:txBody>
      </p:sp>
      <p:pic>
        <p:nvPicPr>
          <p:cNvPr id="1026" name="Picture 2">
            <a:extLst>
              <a:ext uri="{FF2B5EF4-FFF2-40B4-BE49-F238E27FC236}">
                <a16:creationId xmlns:a16="http://schemas.microsoft.com/office/drawing/2014/main" id="{BE195DA1-72F8-3CB3-2779-8C4F586D2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706" y="463096"/>
            <a:ext cx="11136921" cy="111369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a:extLst>
              <a:ext uri="{FF2B5EF4-FFF2-40B4-BE49-F238E27FC236}">
                <a16:creationId xmlns:a16="http://schemas.microsoft.com/office/drawing/2014/main" id="{88073A16-5B56-654B-B185-C371FB1A2EF6}"/>
              </a:ext>
            </a:extLst>
          </p:cNvPr>
          <p:cNvSpPr txBox="1"/>
          <p:nvPr/>
        </p:nvSpPr>
        <p:spPr>
          <a:xfrm>
            <a:off x="7878422" y="2564307"/>
            <a:ext cx="15720701" cy="7540526"/>
          </a:xfrm>
          <a:prstGeom prst="rect">
            <a:avLst/>
          </a:prstGeom>
          <a:noFill/>
        </p:spPr>
        <p:txBody>
          <a:bodyPr wrap="square" rtlCol="0">
            <a:spAutoFit/>
          </a:bodyPr>
          <a:lstStyle/>
          <a:p>
            <a:pPr algn="just"/>
            <a:r>
              <a:rPr lang="en-US" sz="4400" dirty="0">
                <a:latin typeface="Heebo" pitchFamily="2" charset="-79"/>
                <a:ea typeface="Alibaba PuHuiTi R" pitchFamily="18" charset="-122"/>
                <a:cs typeface="Heebo" pitchFamily="2" charset="-79"/>
              </a:rPr>
              <a:t>My roommate, </a:t>
            </a:r>
            <a:r>
              <a:rPr lang="en-US" sz="4400" dirty="0" err="1">
                <a:latin typeface="Heebo" pitchFamily="2" charset="-79"/>
                <a:ea typeface="Alibaba PuHuiTi R" pitchFamily="18" charset="-122"/>
                <a:cs typeface="Heebo" pitchFamily="2" charset="-79"/>
              </a:rPr>
              <a:t>Arham</a:t>
            </a:r>
            <a:r>
              <a:rPr lang="en-US" sz="4400" dirty="0">
                <a:latin typeface="Heebo" pitchFamily="2" charset="-79"/>
                <a:ea typeface="Alibaba PuHuiTi R" pitchFamily="18" charset="-122"/>
                <a:cs typeface="Heebo" pitchFamily="2" charset="-79"/>
              </a:rPr>
              <a:t>, hails from Sulawesi, East Indonesian. Unfortunately, He doesn't comprehend Javanese. As a result, he faces difficulty in communicating with our neighbors, locals, and even while visiting public places such as traditional market, railway and public spaces.</a:t>
            </a:r>
          </a:p>
          <a:p>
            <a:pPr algn="just"/>
            <a:endParaRPr lang="en-US" sz="4400" dirty="0">
              <a:latin typeface="Heebo" pitchFamily="2" charset="-79"/>
              <a:ea typeface="Alibaba PuHuiTi R" pitchFamily="18" charset="-122"/>
              <a:cs typeface="Heebo" pitchFamily="2" charset="-79"/>
            </a:endParaRPr>
          </a:p>
          <a:p>
            <a:pPr algn="just"/>
            <a:r>
              <a:rPr lang="en-US" sz="4400" dirty="0" err="1">
                <a:latin typeface="Heebo" pitchFamily="2" charset="-79"/>
                <a:ea typeface="Alibaba PuHuiTi R" pitchFamily="18" charset="-122"/>
                <a:cs typeface="Heebo" pitchFamily="2" charset="-79"/>
              </a:rPr>
              <a:t>Arham</a:t>
            </a:r>
            <a:r>
              <a:rPr lang="en-US" sz="4400" dirty="0">
                <a:latin typeface="Heebo" pitchFamily="2" charset="-79"/>
                <a:ea typeface="Alibaba PuHuiTi R" pitchFamily="18" charset="-122"/>
                <a:cs typeface="Heebo" pitchFamily="2" charset="-79"/>
              </a:rPr>
              <a:t> often requests me to translate Javanese words to Indonesian. For instance, during our visit to the traditional market, when a vendor said "</a:t>
            </a:r>
            <a:r>
              <a:rPr lang="en-US" sz="4400" dirty="0" err="1">
                <a:solidFill>
                  <a:srgbClr val="FF0000"/>
                </a:solidFill>
                <a:highlight>
                  <a:srgbClr val="FFFF00"/>
                </a:highlight>
                <a:latin typeface="Heebo" pitchFamily="2" charset="-79"/>
                <a:ea typeface="Alibaba PuHuiTi R" pitchFamily="18" charset="-122"/>
                <a:cs typeface="Heebo" pitchFamily="2" charset="-79"/>
              </a:rPr>
              <a:t>seket</a:t>
            </a:r>
            <a:r>
              <a:rPr lang="en-US" sz="4400" dirty="0">
                <a:solidFill>
                  <a:srgbClr val="FF0000"/>
                </a:solidFill>
                <a:highlight>
                  <a:srgbClr val="FFFF00"/>
                </a:highlight>
                <a:latin typeface="Heebo" pitchFamily="2" charset="-79"/>
                <a:ea typeface="Alibaba PuHuiTi R" pitchFamily="18" charset="-122"/>
                <a:cs typeface="Heebo" pitchFamily="2" charset="-79"/>
              </a:rPr>
              <a:t> </a:t>
            </a:r>
            <a:r>
              <a:rPr lang="en-US" sz="4400" dirty="0" err="1">
                <a:solidFill>
                  <a:srgbClr val="FF0000"/>
                </a:solidFill>
                <a:highlight>
                  <a:srgbClr val="FFFF00"/>
                </a:highlight>
                <a:latin typeface="Heebo" pitchFamily="2" charset="-79"/>
                <a:ea typeface="Alibaba PuHuiTi R" pitchFamily="18" charset="-122"/>
                <a:cs typeface="Heebo" pitchFamily="2" charset="-79"/>
              </a:rPr>
              <a:t>ewu</a:t>
            </a:r>
            <a:r>
              <a:rPr lang="en-US" sz="4400" dirty="0">
                <a:latin typeface="Heebo" pitchFamily="2" charset="-79"/>
                <a:ea typeface="Alibaba PuHuiTi R" pitchFamily="18" charset="-122"/>
                <a:cs typeface="Heebo" pitchFamily="2" charset="-79"/>
              </a:rPr>
              <a:t>" he inquired, "what does </a:t>
            </a:r>
            <a:r>
              <a:rPr lang="en-US" sz="4400" dirty="0" err="1">
                <a:solidFill>
                  <a:srgbClr val="FF0000"/>
                </a:solidFill>
                <a:highlight>
                  <a:srgbClr val="FFFF00"/>
                </a:highlight>
                <a:latin typeface="Heebo" pitchFamily="2" charset="-79"/>
                <a:ea typeface="Alibaba PuHuiTi R" pitchFamily="18" charset="-122"/>
                <a:cs typeface="Heebo" pitchFamily="2" charset="-79"/>
              </a:rPr>
              <a:t>seket</a:t>
            </a:r>
            <a:r>
              <a:rPr lang="en-US" sz="4400" dirty="0">
                <a:solidFill>
                  <a:srgbClr val="FF0000"/>
                </a:solidFill>
                <a:highlight>
                  <a:srgbClr val="FFFF00"/>
                </a:highlight>
                <a:latin typeface="Heebo" pitchFamily="2" charset="-79"/>
                <a:ea typeface="Alibaba PuHuiTi R" pitchFamily="18" charset="-122"/>
                <a:cs typeface="Heebo" pitchFamily="2" charset="-79"/>
              </a:rPr>
              <a:t> </a:t>
            </a:r>
            <a:r>
              <a:rPr lang="en-US" sz="4400" dirty="0" err="1">
                <a:solidFill>
                  <a:srgbClr val="FF0000"/>
                </a:solidFill>
                <a:highlight>
                  <a:srgbClr val="FFFF00"/>
                </a:highlight>
                <a:latin typeface="Heebo" pitchFamily="2" charset="-79"/>
                <a:ea typeface="Alibaba PuHuiTi R" pitchFamily="18" charset="-122"/>
                <a:cs typeface="Heebo" pitchFamily="2" charset="-79"/>
              </a:rPr>
              <a:t>ewu</a:t>
            </a:r>
            <a:r>
              <a:rPr lang="en-US" sz="4400" dirty="0">
                <a:latin typeface="Heebo" pitchFamily="2" charset="-79"/>
                <a:ea typeface="Alibaba PuHuiTi R" pitchFamily="18" charset="-122"/>
                <a:cs typeface="Heebo" pitchFamily="2" charset="-79"/>
              </a:rPr>
              <a:t> mean?" I replied, "</a:t>
            </a:r>
            <a:r>
              <a:rPr lang="en-US" sz="4400" dirty="0" err="1">
                <a:solidFill>
                  <a:srgbClr val="FF0000"/>
                </a:solidFill>
                <a:highlight>
                  <a:srgbClr val="FFFF00"/>
                </a:highlight>
                <a:latin typeface="Heebo" pitchFamily="2" charset="-79"/>
                <a:ea typeface="Alibaba PuHuiTi R" pitchFamily="18" charset="-122"/>
                <a:cs typeface="Heebo" pitchFamily="2" charset="-79"/>
              </a:rPr>
              <a:t>Seket</a:t>
            </a:r>
            <a:r>
              <a:rPr lang="en-US" sz="4400" dirty="0">
                <a:solidFill>
                  <a:srgbClr val="FF0000"/>
                </a:solidFill>
                <a:highlight>
                  <a:srgbClr val="FFFF00"/>
                </a:highlight>
                <a:latin typeface="Heebo" pitchFamily="2" charset="-79"/>
                <a:ea typeface="Alibaba PuHuiTi R" pitchFamily="18" charset="-122"/>
                <a:cs typeface="Heebo" pitchFamily="2" charset="-79"/>
              </a:rPr>
              <a:t> </a:t>
            </a:r>
            <a:r>
              <a:rPr lang="en-US" sz="4400" dirty="0" err="1">
                <a:solidFill>
                  <a:srgbClr val="FF0000"/>
                </a:solidFill>
                <a:highlight>
                  <a:srgbClr val="FFFF00"/>
                </a:highlight>
                <a:latin typeface="Heebo" pitchFamily="2" charset="-79"/>
                <a:ea typeface="Alibaba PuHuiTi R" pitchFamily="18" charset="-122"/>
                <a:cs typeface="Heebo" pitchFamily="2" charset="-79"/>
              </a:rPr>
              <a:t>ewu</a:t>
            </a:r>
            <a:r>
              <a:rPr lang="en-US" sz="4400" dirty="0">
                <a:latin typeface="Heebo" pitchFamily="2" charset="-79"/>
                <a:ea typeface="Alibaba PuHuiTi R" pitchFamily="18" charset="-122"/>
                <a:cs typeface="Heebo" pitchFamily="2" charset="-79"/>
              </a:rPr>
              <a:t> means fifty thousand.“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1"/>
          <p:cNvSpPr>
            <a:spLocks noGrp="1"/>
          </p:cNvSpPr>
          <p:nvPr>
            <p:ph type="title"/>
          </p:nvPr>
        </p:nvSpPr>
        <p:spPr>
          <a:xfrm>
            <a:off x="706749" y="417862"/>
            <a:ext cx="16200000" cy="707334"/>
          </a:xfrm>
        </p:spPr>
        <p:txBody>
          <a:bodyPr/>
          <a:lstStyle/>
          <a:p>
            <a:r>
              <a:rPr lang="en-US" sz="6000" b="0" dirty="0">
                <a:latin typeface="Alibaba PuHuiTi M" pitchFamily="18" charset="-122"/>
                <a:ea typeface="Alibaba PuHuiTi M" pitchFamily="18" charset="-122"/>
                <a:cs typeface="Alibaba PuHuiTi M" pitchFamily="18" charset="-122"/>
              </a:rPr>
              <a:t>Problem Statement</a:t>
            </a:r>
            <a:endParaRPr lang="en-CN" sz="6000" b="0" dirty="0">
              <a:latin typeface="Alibaba PuHuiTi M" pitchFamily="18" charset="-122"/>
              <a:ea typeface="Alibaba PuHuiTi M" pitchFamily="18" charset="-122"/>
              <a:cs typeface="Alibaba PuHuiTi M" pitchFamily="18" charset="-122"/>
            </a:endParaRPr>
          </a:p>
        </p:txBody>
      </p:sp>
      <p:sp>
        <p:nvSpPr>
          <p:cNvPr id="1048599" name="TextBox 5"/>
          <p:cNvSpPr txBox="1"/>
          <p:nvPr/>
        </p:nvSpPr>
        <p:spPr>
          <a:xfrm>
            <a:off x="626959" y="12788676"/>
            <a:ext cx="7638477" cy="461665"/>
          </a:xfrm>
          <a:prstGeom prst="rect">
            <a:avLst/>
          </a:prstGeom>
          <a:noFill/>
        </p:spPr>
        <p:txBody>
          <a:bodyPr wrap="square" rtlCol="0">
            <a:spAutoFit/>
          </a:bodyPr>
          <a:lstStyle/>
          <a:p>
            <a:r>
              <a:rPr lang="en-ID" sz="2400" b="0" i="0">
                <a:solidFill>
                  <a:srgbClr val="000000"/>
                </a:solidFill>
                <a:effectLst/>
                <a:latin typeface="Heebo-Regular"/>
              </a:rPr>
              <a:t>Source : NeilPatel.com/ubersuggest</a:t>
            </a:r>
            <a:endParaRPr lang="en-CN" sz="2400" dirty="0">
              <a:solidFill>
                <a:schemeClr val="bg2">
                  <a:lumMod val="75000"/>
                </a:schemeClr>
              </a:solidFill>
              <a:latin typeface="Alibaba PuHuiTi R" pitchFamily="18" charset="-122"/>
              <a:ea typeface="Alibaba PuHuiTi R" pitchFamily="18" charset="-122"/>
              <a:cs typeface="Alibaba PuHuiTi R" pitchFamily="18" charset="-122"/>
            </a:endParaRPr>
          </a:p>
        </p:txBody>
      </p:sp>
      <p:sp>
        <p:nvSpPr>
          <p:cNvPr id="1048600" name="TextBox 8"/>
          <p:cNvSpPr txBox="1"/>
          <p:nvPr/>
        </p:nvSpPr>
        <p:spPr>
          <a:xfrm>
            <a:off x="1208944" y="1871883"/>
            <a:ext cx="21930254" cy="2123658"/>
          </a:xfrm>
          <a:prstGeom prst="rect">
            <a:avLst/>
          </a:prstGeom>
          <a:noFill/>
        </p:spPr>
        <p:txBody>
          <a:bodyPr wrap="square" rtlCol="0">
            <a:spAutoFit/>
          </a:bodyPr>
          <a:lstStyle/>
          <a:p>
            <a:pPr algn="just"/>
            <a:r>
              <a:rPr lang="en-US" sz="4400" dirty="0">
                <a:solidFill>
                  <a:srgbClr val="000000"/>
                </a:solidFill>
                <a:latin typeface="Heebo-Regular"/>
              </a:rPr>
              <a:t>I believe there are others who encounter similar language barriers like my friend </a:t>
            </a:r>
            <a:r>
              <a:rPr lang="en-US" sz="4400" dirty="0" err="1">
                <a:solidFill>
                  <a:srgbClr val="000000"/>
                </a:solidFill>
                <a:latin typeface="Heebo-Regular"/>
              </a:rPr>
              <a:t>Arham</a:t>
            </a:r>
            <a:r>
              <a:rPr lang="en-US" sz="4400" dirty="0">
                <a:solidFill>
                  <a:srgbClr val="000000"/>
                </a:solidFill>
                <a:latin typeface="Heebo-Regular"/>
              </a:rPr>
              <a:t>. To confirm my hypothesis, I conducted keyword research, and the </a:t>
            </a:r>
            <a:r>
              <a:rPr lang="en-US" sz="4400" dirty="0" err="1">
                <a:solidFill>
                  <a:srgbClr val="000000"/>
                </a:solidFill>
                <a:latin typeface="Heebo-Regular"/>
              </a:rPr>
              <a:t>Ubersuggest</a:t>
            </a:r>
            <a:r>
              <a:rPr lang="en-US" sz="4400" dirty="0">
                <a:solidFill>
                  <a:srgbClr val="000000"/>
                </a:solidFill>
                <a:latin typeface="Heebo-Regular"/>
              </a:rPr>
              <a:t> tool yielded a search volume of 550,000/month.</a:t>
            </a:r>
          </a:p>
        </p:txBody>
      </p:sp>
      <p:pic>
        <p:nvPicPr>
          <p:cNvPr id="2097157" name="Picture 6"/>
          <p:cNvPicPr>
            <a:picLocks noChangeAspect="1"/>
          </p:cNvPicPr>
          <p:nvPr/>
        </p:nvPicPr>
        <p:blipFill>
          <a:blip r:embed="rId2"/>
          <a:stretch>
            <a:fillRect/>
          </a:stretch>
        </p:blipFill>
        <p:spPr>
          <a:xfrm>
            <a:off x="1925803" y="4333059"/>
            <a:ext cx="19785955" cy="2770280"/>
          </a:xfrm>
          <a:prstGeom prst="rect">
            <a:avLst/>
          </a:prstGeom>
        </p:spPr>
      </p:pic>
      <p:pic>
        <p:nvPicPr>
          <p:cNvPr id="2097158" name="Picture 10"/>
          <p:cNvPicPr>
            <a:picLocks noChangeAspect="1"/>
          </p:cNvPicPr>
          <p:nvPr/>
        </p:nvPicPr>
        <p:blipFill>
          <a:blip r:embed="rId3"/>
          <a:stretch>
            <a:fillRect/>
          </a:stretch>
        </p:blipFill>
        <p:spPr>
          <a:xfrm>
            <a:off x="1983904" y="6839339"/>
            <a:ext cx="19773640" cy="59222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5" name="Title 1"/>
          <p:cNvSpPr>
            <a:spLocks noGrp="1"/>
          </p:cNvSpPr>
          <p:nvPr>
            <p:ph type="title"/>
          </p:nvPr>
        </p:nvSpPr>
        <p:spPr>
          <a:xfrm>
            <a:off x="856594" y="789796"/>
            <a:ext cx="16200000" cy="707334"/>
          </a:xfrm>
        </p:spPr>
        <p:txBody>
          <a:bodyPr/>
          <a:lstStyle/>
          <a:p>
            <a:r>
              <a:rPr lang="en-US" sz="6000" b="0" dirty="0">
                <a:latin typeface="Alibaba PuHuiTi M" pitchFamily="18" charset="-122"/>
                <a:ea typeface="Alibaba PuHuiTi M" pitchFamily="18" charset="-122"/>
                <a:cs typeface="Alibaba PuHuiTi M" pitchFamily="18" charset="-122"/>
              </a:rPr>
              <a:t>Solution</a:t>
            </a:r>
            <a:endParaRPr lang="en-CN" sz="6000" b="0" dirty="0">
              <a:latin typeface="Alibaba PuHuiTi M" pitchFamily="18" charset="-122"/>
              <a:ea typeface="Alibaba PuHuiTi M" pitchFamily="18" charset="-122"/>
              <a:cs typeface="Alibaba PuHuiTi M" pitchFamily="18" charset="-122"/>
            </a:endParaRPr>
          </a:p>
        </p:txBody>
      </p:sp>
      <p:sp>
        <p:nvSpPr>
          <p:cNvPr id="1048606" name="TextBox 2"/>
          <p:cNvSpPr txBox="1"/>
          <p:nvPr/>
        </p:nvSpPr>
        <p:spPr>
          <a:xfrm>
            <a:off x="856594" y="2363610"/>
            <a:ext cx="21930254" cy="9571851"/>
          </a:xfrm>
          <a:prstGeom prst="rect">
            <a:avLst/>
          </a:prstGeom>
          <a:noFill/>
        </p:spPr>
        <p:txBody>
          <a:bodyPr wrap="square" rtlCol="0">
            <a:spAutoFit/>
          </a:bodyPr>
          <a:lstStyle/>
          <a:p>
            <a:pPr algn="just"/>
            <a:r>
              <a:rPr lang="en-US" sz="4400" dirty="0">
                <a:solidFill>
                  <a:srgbClr val="000000"/>
                </a:solidFill>
                <a:latin typeface="Heebo-Regular"/>
              </a:rPr>
              <a:t>This result motivated me to find a solution.</a:t>
            </a:r>
            <a:endParaRPr lang="en-US" sz="4400" dirty="0">
              <a:solidFill>
                <a:srgbClr val="000000"/>
              </a:solidFill>
              <a:latin typeface="Heebo" pitchFamily="2" charset="-79"/>
              <a:ea typeface="Alibaba PuHuiTi R" pitchFamily="18" charset="-122"/>
              <a:cs typeface="Heebo" pitchFamily="2" charset="-79"/>
            </a:endParaRPr>
          </a:p>
          <a:p>
            <a:pPr algn="just"/>
            <a:endParaRPr lang="en-US" sz="4400" dirty="0">
              <a:solidFill>
                <a:srgbClr val="000000"/>
              </a:solidFill>
              <a:latin typeface="Heebo" pitchFamily="2" charset="-79"/>
              <a:ea typeface="Alibaba PuHuiTi R" pitchFamily="18" charset="-122"/>
              <a:cs typeface="Heebo" pitchFamily="2" charset="-79"/>
            </a:endParaRPr>
          </a:p>
          <a:p>
            <a:pPr algn="just"/>
            <a:r>
              <a:rPr lang="en-US" sz="4400" dirty="0">
                <a:latin typeface="Heebo" pitchFamily="2" charset="-79"/>
                <a:ea typeface="Alibaba PuHuiTi R" pitchFamily="18" charset="-122"/>
                <a:cs typeface="Heebo" pitchFamily="2" charset="-79"/>
              </a:rPr>
              <a:t>To address this issue, I present to you </a:t>
            </a:r>
            <a:r>
              <a:rPr lang="en-US" sz="4400" dirty="0">
                <a:highlight>
                  <a:srgbClr val="FFFF00"/>
                </a:highlight>
                <a:latin typeface="Heebo" pitchFamily="2" charset="-79"/>
                <a:ea typeface="Alibaba PuHuiTi R" pitchFamily="18" charset="-122"/>
                <a:cs typeface="Heebo" pitchFamily="2" charset="-79"/>
              </a:rPr>
              <a:t>TranslateJawa.com</a:t>
            </a:r>
            <a:r>
              <a:rPr lang="en-US" sz="4400" dirty="0">
                <a:latin typeface="Heebo" pitchFamily="2" charset="-79"/>
                <a:ea typeface="Alibaba PuHuiTi R" pitchFamily="18" charset="-122"/>
                <a:cs typeface="Heebo" pitchFamily="2" charset="-79"/>
              </a:rPr>
              <a:t>.</a:t>
            </a:r>
          </a:p>
          <a:p>
            <a:pPr algn="just"/>
            <a:endParaRPr lang="en-US" sz="4400" dirty="0">
              <a:latin typeface="Heebo" pitchFamily="2" charset="-79"/>
              <a:ea typeface="Alibaba PuHuiTi R" pitchFamily="18" charset="-122"/>
              <a:cs typeface="Heebo" pitchFamily="2" charset="-79"/>
            </a:endParaRPr>
          </a:p>
          <a:p>
            <a:pPr algn="just"/>
            <a:r>
              <a:rPr lang="en-US" sz="4400" dirty="0">
                <a:latin typeface="Heebo" pitchFamily="2" charset="-79"/>
                <a:ea typeface="Alibaba PuHuiTi R" pitchFamily="18" charset="-122"/>
                <a:cs typeface="Heebo" pitchFamily="2" charset="-79"/>
              </a:rPr>
              <a:t>TranslateJawa.com is a website that aims to help you learn Javanese language digitally. We have digitized over 100,000 words from Language Center from Education Ministry of Indonesia.</a:t>
            </a:r>
          </a:p>
          <a:p>
            <a:pPr algn="just"/>
            <a:endParaRPr lang="en-US" sz="4400" dirty="0">
              <a:latin typeface="Heebo" pitchFamily="2" charset="-79"/>
              <a:ea typeface="Alibaba PuHuiTi R" pitchFamily="18" charset="-122"/>
              <a:cs typeface="Heebo" pitchFamily="2" charset="-79"/>
            </a:endParaRPr>
          </a:p>
          <a:p>
            <a:pPr algn="just"/>
            <a:r>
              <a:rPr lang="en-US" sz="4400" dirty="0">
                <a:latin typeface="Heebo" pitchFamily="2" charset="-79"/>
                <a:ea typeface="Alibaba PuHuiTi R" pitchFamily="18" charset="-122"/>
                <a:cs typeface="Heebo" pitchFamily="2" charset="-79"/>
              </a:rPr>
              <a:t>With TranslateJawa.com, you can learn thesaurus dictionary, translate a sentence, and learn the value of Javanese. Our web app makes it easy for you to discover the beauty of Javanese language.</a:t>
            </a:r>
          </a:p>
          <a:p>
            <a:pPr algn="just"/>
            <a:endParaRPr lang="en-US" sz="4400" dirty="0">
              <a:latin typeface="Heebo" pitchFamily="2" charset="-79"/>
              <a:ea typeface="Alibaba PuHuiTi R" pitchFamily="18" charset="-122"/>
              <a:cs typeface="Heebo" pitchFamily="2" charset="-79"/>
            </a:endParaRPr>
          </a:p>
          <a:p>
            <a:pPr algn="just"/>
            <a:r>
              <a:rPr lang="en-US" sz="4400" dirty="0">
                <a:latin typeface="Heebo" pitchFamily="2" charset="-79"/>
                <a:ea typeface="Alibaba PuHuiTi R" pitchFamily="18" charset="-122"/>
                <a:cs typeface="Heebo" pitchFamily="2" charset="-79"/>
              </a:rPr>
              <a:t>At first, I made translatejawa.com using </a:t>
            </a:r>
            <a:r>
              <a:rPr lang="en-US" sz="4400" dirty="0" err="1">
                <a:latin typeface="Heebo" pitchFamily="2" charset="-79"/>
                <a:ea typeface="Alibaba PuHuiTi R" pitchFamily="18" charset="-122"/>
                <a:cs typeface="Heebo" pitchFamily="2" charset="-79"/>
              </a:rPr>
              <a:t>wordpress</a:t>
            </a:r>
            <a:r>
              <a:rPr lang="en-US" sz="4400" dirty="0">
                <a:latin typeface="Heebo" pitchFamily="2" charset="-79"/>
                <a:ea typeface="Alibaba PuHuiTi R" pitchFamily="18" charset="-122"/>
                <a:cs typeface="Heebo" pitchFamily="2" charset="-79"/>
              </a:rPr>
              <a:t> for delivery Minimum Viable Product (MVP). After running for 6 months I get crazy number visitor.</a:t>
            </a:r>
            <a:endParaRPr lang="en-CN" sz="4400" dirty="0">
              <a:solidFill>
                <a:schemeClr val="bg2">
                  <a:lumMod val="75000"/>
                </a:schemeClr>
              </a:solidFill>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Title 1"/>
          <p:cNvSpPr>
            <a:spLocks noGrp="1"/>
          </p:cNvSpPr>
          <p:nvPr>
            <p:ph type="title"/>
          </p:nvPr>
        </p:nvSpPr>
        <p:spPr/>
        <p:txBody>
          <a:bodyPr/>
          <a:lstStyle/>
          <a:p>
            <a:r>
              <a:rPr lang="en-CN" sz="6000" b="0" dirty="0">
                <a:latin typeface="Alibaba PuHuiTi M" pitchFamily="18" charset="-122"/>
                <a:ea typeface="Alibaba PuHuiTi M" pitchFamily="18" charset="-122"/>
                <a:cs typeface="Alibaba PuHuiTi M" pitchFamily="18" charset="-122"/>
              </a:rPr>
              <a:t>Project Description &amp; Demo</a:t>
            </a:r>
          </a:p>
        </p:txBody>
      </p:sp>
      <p:sp>
        <p:nvSpPr>
          <p:cNvPr id="1048608" name="TextBox 2"/>
          <p:cNvSpPr txBox="1"/>
          <p:nvPr/>
        </p:nvSpPr>
        <p:spPr>
          <a:xfrm>
            <a:off x="12192000" y="12788607"/>
            <a:ext cx="11897143" cy="461665"/>
          </a:xfrm>
          <a:prstGeom prst="rect">
            <a:avLst/>
          </a:prstGeom>
          <a:noFill/>
        </p:spPr>
        <p:txBody>
          <a:bodyPr wrap="square" rtlCol="0">
            <a:spAutoFit/>
          </a:bodyPr>
          <a:lstStyle/>
          <a:p>
            <a:r>
              <a:rPr lang="en-ID" sz="2400" b="0" i="0">
                <a:solidFill>
                  <a:srgbClr val="000000"/>
                </a:solidFill>
                <a:effectLst/>
                <a:latin typeface="Heebo-Regular"/>
              </a:rPr>
              <a:t>Source : </a:t>
            </a:r>
            <a:r>
              <a:rPr lang="en-ID" sz="2400">
                <a:solidFill>
                  <a:srgbClr val="000000"/>
                </a:solidFill>
                <a:latin typeface="Heebo-Regular"/>
              </a:rPr>
              <a:t>Google Analytics, for Translatejawa.com site with 180 days data</a:t>
            </a:r>
            <a:endParaRPr lang="en-CN" sz="2400" dirty="0">
              <a:solidFill>
                <a:schemeClr val="bg2">
                  <a:lumMod val="75000"/>
                </a:schemeClr>
              </a:solidFill>
              <a:latin typeface="Alibaba PuHuiTi R" pitchFamily="18" charset="-122"/>
              <a:ea typeface="Alibaba PuHuiTi R" pitchFamily="18" charset="-122"/>
              <a:cs typeface="Alibaba PuHuiTi R" pitchFamily="18" charset="-122"/>
            </a:endParaRPr>
          </a:p>
        </p:txBody>
      </p:sp>
      <p:pic>
        <p:nvPicPr>
          <p:cNvPr id="2097162" name="Picture 4"/>
          <p:cNvPicPr>
            <a:picLocks noChangeAspect="1"/>
          </p:cNvPicPr>
          <p:nvPr/>
        </p:nvPicPr>
        <p:blipFill rotWithShape="1">
          <a:blip r:embed="rId2"/>
          <a:srcRect r="31123"/>
          <a:stretch>
            <a:fillRect/>
          </a:stretch>
        </p:blipFill>
        <p:spPr>
          <a:xfrm>
            <a:off x="856594" y="3411260"/>
            <a:ext cx="9313773" cy="6237239"/>
          </a:xfrm>
          <a:prstGeom prst="rect">
            <a:avLst/>
          </a:prstGeom>
        </p:spPr>
      </p:pic>
      <p:sp>
        <p:nvSpPr>
          <p:cNvPr id="1048609" name="TextBox 5"/>
          <p:cNvSpPr txBox="1"/>
          <p:nvPr/>
        </p:nvSpPr>
        <p:spPr>
          <a:xfrm>
            <a:off x="856594" y="10349936"/>
            <a:ext cx="10303612" cy="1691641"/>
          </a:xfrm>
          <a:prstGeom prst="rect">
            <a:avLst/>
          </a:prstGeom>
          <a:noFill/>
        </p:spPr>
        <p:txBody>
          <a:bodyPr wrap="square" rtlCol="0">
            <a:spAutoFit/>
          </a:bodyPr>
          <a:lstStyle/>
          <a:p>
            <a:r>
              <a:rPr lang="en-ID" sz="3600" dirty="0">
                <a:solidFill>
                  <a:srgbClr val="000000"/>
                </a:solidFill>
                <a:latin typeface="Heebo-Regular"/>
              </a:rPr>
              <a:t>TranslateJawa.com version 1.0 Build with </a:t>
            </a:r>
            <a:r>
              <a:rPr lang="en-ID" sz="3600" dirty="0" err="1">
                <a:solidFill>
                  <a:srgbClr val="000000"/>
                </a:solidFill>
                <a:latin typeface="Heebo-Regular"/>
              </a:rPr>
              <a:t>Wordpress</a:t>
            </a:r>
            <a:r>
              <a:rPr lang="en-ID" sz="3600" dirty="0">
                <a:solidFill>
                  <a:srgbClr val="000000"/>
                </a:solidFill>
                <a:latin typeface="Heebo-Regular"/>
              </a:rPr>
              <a:t> and </a:t>
            </a:r>
            <a:r>
              <a:rPr lang="en-ID" sz="3600" dirty="0" err="1">
                <a:solidFill>
                  <a:srgbClr val="000000"/>
                </a:solidFill>
                <a:latin typeface="Heebo-Regular"/>
              </a:rPr>
              <a:t>Mysql</a:t>
            </a:r>
            <a:r>
              <a:rPr lang="en-ID" sz="3600" dirty="0">
                <a:solidFill>
                  <a:srgbClr val="000000"/>
                </a:solidFill>
                <a:latin typeface="Heebo-Regular"/>
              </a:rPr>
              <a:t>. It</a:t>
            </a:r>
            <a:r>
              <a:rPr lang="en-US" sz="3600" dirty="0">
                <a:solidFill>
                  <a:srgbClr val="000000"/>
                </a:solidFill>
                <a:latin typeface="Heebo-Regular"/>
              </a:rPr>
              <a:t>'s a</a:t>
            </a:r>
            <a:r>
              <a:rPr lang="en-ID" sz="3600" dirty="0">
                <a:solidFill>
                  <a:srgbClr val="000000"/>
                </a:solidFill>
                <a:latin typeface="Heebo-Regular"/>
              </a:rPr>
              <a:t> site to learn thesaurus of Javanese to Bahasa Indonesia</a:t>
            </a:r>
            <a:endParaRPr lang="en-CN" sz="3600" dirty="0">
              <a:solidFill>
                <a:schemeClr val="bg2">
                  <a:lumMod val="75000"/>
                </a:schemeClr>
              </a:solidFill>
              <a:latin typeface="Alibaba PuHuiTi R" pitchFamily="18" charset="-122"/>
              <a:ea typeface="Alibaba PuHuiTi R" pitchFamily="18" charset="-122"/>
              <a:cs typeface="Alibaba PuHuiTi R" pitchFamily="18" charset="-122"/>
            </a:endParaRPr>
          </a:p>
        </p:txBody>
      </p:sp>
      <p:pic>
        <p:nvPicPr>
          <p:cNvPr id="5" name="Picture 4">
            <a:extLst>
              <a:ext uri="{FF2B5EF4-FFF2-40B4-BE49-F238E27FC236}">
                <a16:creationId xmlns:a16="http://schemas.microsoft.com/office/drawing/2014/main" id="{D80155AF-8FB7-B685-4FC4-445FA878E6A4}"/>
              </a:ext>
            </a:extLst>
          </p:cNvPr>
          <p:cNvPicPr>
            <a:picLocks noChangeAspect="1"/>
          </p:cNvPicPr>
          <p:nvPr/>
        </p:nvPicPr>
        <p:blipFill>
          <a:blip r:embed="rId3"/>
          <a:stretch>
            <a:fillRect/>
          </a:stretch>
        </p:blipFill>
        <p:spPr>
          <a:xfrm>
            <a:off x="11648394" y="2474026"/>
            <a:ext cx="11304912" cy="9567551"/>
          </a:xfrm>
          <a:prstGeom prst="rect">
            <a:avLst/>
          </a:prstGeom>
        </p:spPr>
      </p:pic>
      <p:sp>
        <p:nvSpPr>
          <p:cNvPr id="2" name="TextBox 5">
            <a:extLst>
              <a:ext uri="{FF2B5EF4-FFF2-40B4-BE49-F238E27FC236}">
                <a16:creationId xmlns:a16="http://schemas.microsoft.com/office/drawing/2014/main" id="{EAD05CAC-00E8-D935-3C95-DE1FB643CDFE}"/>
              </a:ext>
            </a:extLst>
          </p:cNvPr>
          <p:cNvSpPr txBox="1"/>
          <p:nvPr/>
        </p:nvSpPr>
        <p:spPr>
          <a:xfrm>
            <a:off x="12649694" y="6611470"/>
            <a:ext cx="10303612" cy="646331"/>
          </a:xfrm>
          <a:prstGeom prst="rect">
            <a:avLst/>
          </a:prstGeom>
          <a:noFill/>
        </p:spPr>
        <p:txBody>
          <a:bodyPr wrap="square" rtlCol="0">
            <a:spAutoFit/>
          </a:bodyPr>
          <a:lstStyle/>
          <a:p>
            <a:pPr algn="ctr"/>
            <a:r>
              <a:rPr lang="en-US" sz="3600" dirty="0">
                <a:solidFill>
                  <a:srgbClr val="000000"/>
                </a:solidFill>
                <a:latin typeface="Heebo-Regular"/>
              </a:rPr>
              <a:t>I’ve Got  </a:t>
            </a:r>
            <a:r>
              <a:rPr lang="en-US" sz="3600" dirty="0">
                <a:solidFill>
                  <a:srgbClr val="000000"/>
                </a:solidFill>
                <a:highlight>
                  <a:srgbClr val="FFFF00"/>
                </a:highlight>
                <a:latin typeface="Heebo-Regular"/>
              </a:rPr>
              <a:t>67k</a:t>
            </a:r>
            <a:r>
              <a:rPr lang="en-US" sz="3600" dirty="0">
                <a:solidFill>
                  <a:srgbClr val="000000"/>
                </a:solidFill>
                <a:latin typeface="Heebo-Regular"/>
              </a:rPr>
              <a:t> User Visitor in 180 Days</a:t>
            </a:r>
            <a:endParaRPr lang="en-CN" sz="3600" dirty="0">
              <a:solidFill>
                <a:schemeClr val="bg2">
                  <a:lumMod val="75000"/>
                </a:schemeClr>
              </a:solidFill>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p:txBody>
          <a:bodyPr/>
          <a:lstStyle/>
          <a:p>
            <a:r>
              <a:rPr lang="en-US" b="0" dirty="0">
                <a:latin typeface="Alibaba PuHuiTi M" pitchFamily="18" charset="-122"/>
                <a:ea typeface="Alibaba PuHuiTi M" pitchFamily="18" charset="-122"/>
                <a:cs typeface="Alibaba PuHuiTi M" pitchFamily="18" charset="-122"/>
              </a:rPr>
              <a:t>Version 2 with </a:t>
            </a:r>
            <a:r>
              <a:rPr lang="en-US" b="0" dirty="0" err="1">
                <a:latin typeface="Alibaba PuHuiTi M" pitchFamily="18" charset="-122"/>
                <a:ea typeface="Alibaba PuHuiTi M" pitchFamily="18" charset="-122"/>
                <a:cs typeface="Alibaba PuHuiTi M" pitchFamily="18" charset="-122"/>
              </a:rPr>
              <a:t>PolarDB</a:t>
            </a:r>
            <a:r>
              <a:rPr lang="en-US" b="0" dirty="0">
                <a:latin typeface="Alibaba PuHuiTi M" pitchFamily="18" charset="-122"/>
                <a:ea typeface="Alibaba PuHuiTi M" pitchFamily="18" charset="-122"/>
                <a:cs typeface="Alibaba PuHuiTi M" pitchFamily="18" charset="-122"/>
              </a:rPr>
              <a:t> for MySQL</a:t>
            </a:r>
            <a:endParaRPr lang="en-CN" b="0" dirty="0">
              <a:latin typeface="Alibaba PuHuiTi M" pitchFamily="18" charset="-122"/>
              <a:ea typeface="Alibaba PuHuiTi M" pitchFamily="18" charset="-122"/>
              <a:cs typeface="Alibaba PuHuiTi M" pitchFamily="18" charset="-122"/>
            </a:endParaRPr>
          </a:p>
        </p:txBody>
      </p:sp>
      <p:sp>
        <p:nvSpPr>
          <p:cNvPr id="1048611" name="TextBox 2"/>
          <p:cNvSpPr txBox="1"/>
          <p:nvPr/>
        </p:nvSpPr>
        <p:spPr>
          <a:xfrm>
            <a:off x="1226873" y="2095736"/>
            <a:ext cx="21930254" cy="10741402"/>
          </a:xfrm>
          <a:prstGeom prst="rect">
            <a:avLst/>
          </a:prstGeom>
          <a:noFill/>
        </p:spPr>
        <p:txBody>
          <a:bodyPr wrap="square" rtlCol="0">
            <a:spAutoFit/>
          </a:bodyPr>
          <a:lstStyle/>
          <a:p>
            <a:pPr algn="just"/>
            <a:r>
              <a:rPr lang="en-US" sz="4400" dirty="0">
                <a:latin typeface="Heebo" pitchFamily="2" charset="-79"/>
                <a:ea typeface="Alibaba PuHuiTi R" pitchFamily="18" charset="-122"/>
                <a:cs typeface="Heebo" pitchFamily="2" charset="-79"/>
              </a:rPr>
              <a:t>in </a:t>
            </a:r>
            <a:r>
              <a:rPr lang="en-US" sz="4400" dirty="0">
                <a:highlight>
                  <a:srgbClr val="FFFF00"/>
                </a:highlight>
                <a:latin typeface="Heebo" pitchFamily="2" charset="-79"/>
                <a:ea typeface="Alibaba PuHuiTi R" pitchFamily="18" charset="-122"/>
                <a:cs typeface="Heebo" pitchFamily="2" charset="-79"/>
              </a:rPr>
              <a:t>translatejawa.com version 2</a:t>
            </a:r>
            <a:r>
              <a:rPr lang="en-US" sz="4400" dirty="0">
                <a:latin typeface="Heebo" pitchFamily="2" charset="-79"/>
                <a:ea typeface="Alibaba PuHuiTi R" pitchFamily="18" charset="-122"/>
                <a:cs typeface="Heebo" pitchFamily="2" charset="-79"/>
              </a:rPr>
              <a:t>, We’ve created these easy to use tools to help you learn Javanese easily.</a:t>
            </a:r>
          </a:p>
          <a:p>
            <a:pPr algn="just"/>
            <a:endParaRPr lang="en-US" sz="4400" dirty="0">
              <a:latin typeface="Heebo" pitchFamily="2" charset="-79"/>
              <a:ea typeface="Alibaba PuHuiTi R" pitchFamily="18" charset="-122"/>
              <a:cs typeface="Heebo" pitchFamily="2" charset="-79"/>
            </a:endParaRPr>
          </a:p>
          <a:p>
            <a:pPr lvl="1" algn="just"/>
            <a:r>
              <a:rPr lang="en-US" sz="4400" b="1" dirty="0">
                <a:latin typeface="Heebo" pitchFamily="2" charset="-79"/>
                <a:ea typeface="Alibaba PuHuiTi R" pitchFamily="18" charset="-122"/>
                <a:cs typeface="Heebo" pitchFamily="2" charset="-79"/>
              </a:rPr>
              <a:t>1.</a:t>
            </a:r>
            <a:r>
              <a:rPr lang="en-US" sz="4400" dirty="0">
                <a:latin typeface="Heebo" pitchFamily="2" charset="-79"/>
                <a:ea typeface="Alibaba PuHuiTi R" pitchFamily="18" charset="-122"/>
                <a:cs typeface="Heebo" pitchFamily="2" charset="-79"/>
              </a:rPr>
              <a:t> </a:t>
            </a:r>
            <a:r>
              <a:rPr lang="en-US" sz="4400" b="1" dirty="0">
                <a:latin typeface="Heebo" pitchFamily="2" charset="-79"/>
                <a:ea typeface="Alibaba PuHuiTi R" pitchFamily="18" charset="-122"/>
                <a:cs typeface="Heebo" pitchFamily="2" charset="-79"/>
              </a:rPr>
              <a:t>Javanese</a:t>
            </a:r>
            <a:r>
              <a:rPr lang="en-US" sz="4400" dirty="0">
                <a:latin typeface="Heebo" pitchFamily="2" charset="-79"/>
                <a:ea typeface="Alibaba PuHuiTi R" pitchFamily="18" charset="-122"/>
                <a:cs typeface="Heebo" pitchFamily="2" charset="-79"/>
              </a:rPr>
              <a:t> </a:t>
            </a:r>
            <a:r>
              <a:rPr lang="en-US" sz="4400" b="1" dirty="0">
                <a:latin typeface="Heebo" pitchFamily="2" charset="-79"/>
                <a:ea typeface="Alibaba PuHuiTi R" pitchFamily="18" charset="-122"/>
                <a:cs typeface="Heebo" pitchFamily="2" charset="-79"/>
              </a:rPr>
              <a:t>Dictionary</a:t>
            </a:r>
          </a:p>
          <a:p>
            <a:pPr marL="1193800" lvl="2" algn="just"/>
            <a:r>
              <a:rPr lang="en-US" sz="3200" dirty="0">
                <a:latin typeface="Heebo" pitchFamily="2" charset="-79"/>
                <a:ea typeface="Alibaba PuHuiTi R" pitchFamily="18" charset="-122"/>
                <a:cs typeface="Heebo" pitchFamily="2" charset="-79"/>
              </a:rPr>
              <a:t>Learn Javanese Language through Dictionary to see Definitions, translations, and explanations of words in the Javanese language.</a:t>
            </a:r>
          </a:p>
          <a:p>
            <a:pPr lvl="2" algn="just"/>
            <a:endParaRPr lang="en-US" sz="3200" dirty="0">
              <a:latin typeface="Heebo" pitchFamily="2" charset="-79"/>
              <a:ea typeface="Alibaba PuHuiTi R" pitchFamily="18" charset="-122"/>
              <a:cs typeface="Heebo" pitchFamily="2" charset="-79"/>
            </a:endParaRPr>
          </a:p>
          <a:p>
            <a:pPr lvl="1" algn="just"/>
            <a:r>
              <a:rPr lang="en-US" sz="4400" b="1" dirty="0">
                <a:latin typeface="Heebo" pitchFamily="2" charset="-79"/>
                <a:ea typeface="Alibaba PuHuiTi R" pitchFamily="18" charset="-122"/>
                <a:cs typeface="Heebo" pitchFamily="2" charset="-79"/>
              </a:rPr>
              <a:t>2. Javanese Translator</a:t>
            </a:r>
          </a:p>
          <a:p>
            <a:pPr marL="1138238" lvl="2" algn="just"/>
            <a:r>
              <a:rPr lang="en-US" sz="3200" dirty="0">
                <a:latin typeface="Heebo" pitchFamily="2" charset="-79"/>
                <a:ea typeface="Alibaba PuHuiTi R" pitchFamily="18" charset="-122"/>
                <a:cs typeface="Heebo" pitchFamily="2" charset="-79"/>
              </a:rPr>
              <a:t>Learn Javanese Language by Translate Words to Javanese. Like Translate English, Indonesian or Chinese to Javanese and vice versa.</a:t>
            </a:r>
          </a:p>
          <a:p>
            <a:pPr lvl="2" algn="just"/>
            <a:endParaRPr lang="en-US" sz="3200" dirty="0">
              <a:latin typeface="Heebo" pitchFamily="2" charset="-79"/>
              <a:ea typeface="Alibaba PuHuiTi R" pitchFamily="18" charset="-122"/>
              <a:cs typeface="Heebo" pitchFamily="2" charset="-79"/>
            </a:endParaRPr>
          </a:p>
          <a:p>
            <a:pPr lvl="1" algn="just"/>
            <a:r>
              <a:rPr lang="en-US" sz="4400" b="1" dirty="0">
                <a:latin typeface="Heebo" pitchFamily="2" charset="-79"/>
                <a:ea typeface="Alibaba PuHuiTi R" pitchFamily="18" charset="-122"/>
                <a:cs typeface="Heebo" pitchFamily="2" charset="-79"/>
              </a:rPr>
              <a:t>3. Hanacaraka Converter (Javanese Writing Script)</a:t>
            </a:r>
          </a:p>
          <a:p>
            <a:pPr marL="1138238" lvl="2" algn="just"/>
            <a:r>
              <a:rPr lang="en-US" sz="3200" dirty="0">
                <a:latin typeface="Heebo" pitchFamily="2" charset="-79"/>
                <a:ea typeface="Alibaba PuHuiTi R" pitchFamily="18" charset="-122"/>
                <a:cs typeface="Heebo" pitchFamily="2" charset="-79"/>
              </a:rPr>
              <a:t>Learn Javanese writing script, Hanacaraka. Hanacaraka is an ancient script used for writing Javanese language since hundreds of years ago.</a:t>
            </a:r>
          </a:p>
          <a:p>
            <a:pPr lvl="2" algn="just"/>
            <a:endParaRPr lang="en-US" sz="3200" dirty="0">
              <a:latin typeface="Heebo" pitchFamily="2" charset="-79"/>
              <a:ea typeface="Alibaba PuHuiTi R" pitchFamily="18" charset="-122"/>
              <a:cs typeface="Heebo" pitchFamily="2" charset="-79"/>
            </a:endParaRPr>
          </a:p>
          <a:p>
            <a:pPr lvl="1" algn="just"/>
            <a:r>
              <a:rPr lang="en-US" sz="4400" b="1" dirty="0">
                <a:latin typeface="Heebo" pitchFamily="2" charset="-79"/>
                <a:ea typeface="Alibaba PuHuiTi R" pitchFamily="18" charset="-122"/>
                <a:cs typeface="Heebo" pitchFamily="2" charset="-79"/>
              </a:rPr>
              <a:t>4. Javanese Course</a:t>
            </a:r>
          </a:p>
          <a:p>
            <a:pPr marL="1138238" lvl="2" algn="just"/>
            <a:r>
              <a:rPr lang="en-US" sz="3200" dirty="0">
                <a:latin typeface="Heebo" pitchFamily="2" charset="-79"/>
                <a:ea typeface="Alibaba PuHuiTi R" pitchFamily="18" charset="-122"/>
                <a:cs typeface="Heebo" pitchFamily="2" charset="-79"/>
              </a:rPr>
              <a:t>The Javanese course is designed to help you take your Javanese language skills to the next level. The course is taught by professional Javanese teachers who will guide you through the learning process step-by-step, from beginner to advanced levels.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901"/>
        </a:solidFill>
        <a:effectLst/>
      </p:bgPr>
    </p:bg>
    <p:spTree>
      <p:nvGrpSpPr>
        <p:cNvPr id="1" name=""/>
        <p:cNvGrpSpPr/>
        <p:nvPr/>
      </p:nvGrpSpPr>
      <p:grpSpPr>
        <a:xfrm>
          <a:off x="0" y="0"/>
          <a:ext cx="0" cy="0"/>
          <a:chOff x="0" y="0"/>
          <a:chExt cx="0" cy="0"/>
        </a:xfrm>
      </p:grpSpPr>
      <p:sp>
        <p:nvSpPr>
          <p:cNvPr id="1048610" name="Title 1"/>
          <p:cNvSpPr>
            <a:spLocks noGrp="1"/>
          </p:cNvSpPr>
          <p:nvPr>
            <p:ph type="title"/>
          </p:nvPr>
        </p:nvSpPr>
        <p:spPr/>
        <p:txBody>
          <a:bodyPr/>
          <a:lstStyle/>
          <a:p>
            <a:r>
              <a:rPr lang="en-CN" sz="6000" b="0" dirty="0">
                <a:latin typeface="Alibaba PuHuiTi M" pitchFamily="18" charset="-122"/>
                <a:ea typeface="Alibaba PuHuiTi M" pitchFamily="18" charset="-122"/>
                <a:cs typeface="Alibaba PuHuiTi M" pitchFamily="18" charset="-122"/>
              </a:rPr>
              <a:t>Project Description &amp; Demo</a:t>
            </a:r>
          </a:p>
        </p:txBody>
      </p:sp>
      <p:sp>
        <p:nvSpPr>
          <p:cNvPr id="1048611" name="TextBox 2"/>
          <p:cNvSpPr txBox="1"/>
          <p:nvPr/>
        </p:nvSpPr>
        <p:spPr>
          <a:xfrm>
            <a:off x="856594" y="11258516"/>
            <a:ext cx="23105811" cy="2077492"/>
          </a:xfrm>
          <a:prstGeom prst="rect">
            <a:avLst/>
          </a:prstGeom>
          <a:noFill/>
        </p:spPr>
        <p:txBody>
          <a:bodyPr wrap="square" rtlCol="0">
            <a:spAutoFit/>
          </a:bodyPr>
          <a:lstStyle/>
          <a:p>
            <a:pPr algn="ctr"/>
            <a:r>
              <a:rPr lang="en-US" sz="3600" dirty="0">
                <a:latin typeface="Heebo" pitchFamily="2" charset="-79"/>
                <a:ea typeface="Alibaba PuHuiTi R" pitchFamily="18" charset="-122"/>
                <a:cs typeface="Heebo" pitchFamily="2" charset="-79"/>
              </a:rPr>
              <a:t>To access the demo you can visit this links :</a:t>
            </a:r>
          </a:p>
          <a:p>
            <a:pPr lvl="2" algn="ctr"/>
            <a:r>
              <a:rPr lang="en-US" sz="4800" dirty="0">
                <a:solidFill>
                  <a:srgbClr val="FF0000"/>
                </a:solidFill>
                <a:latin typeface="Heebo" pitchFamily="2" charset="-79"/>
                <a:ea typeface="Alibaba PuHuiTi R" pitchFamily="18" charset="-122"/>
                <a:cs typeface="Heebo" pitchFamily="2" charset="-79"/>
                <a:hlinkClick r:id="rId2">
                  <a:extLst>
                    <a:ext uri="{A12FA001-AC4F-418D-AE19-62706E023703}">
                      <ahyp:hlinkClr xmlns:ahyp="http://schemas.microsoft.com/office/drawing/2018/hyperlinkcolor" val="tx"/>
                    </a:ext>
                  </a:extLst>
                </a:hlinkClick>
              </a:rPr>
              <a:t>https://app.translatejawa.com</a:t>
            </a:r>
            <a:endParaRPr lang="en-US" sz="4800" dirty="0">
              <a:solidFill>
                <a:srgbClr val="FF0000"/>
              </a:solidFill>
              <a:latin typeface="Heebo" pitchFamily="2" charset="-79"/>
              <a:ea typeface="Alibaba PuHuiTi R" pitchFamily="18" charset="-122"/>
              <a:cs typeface="Heebo" pitchFamily="2" charset="-79"/>
            </a:endParaRPr>
          </a:p>
          <a:p>
            <a:pPr lvl="2" algn="ctr"/>
            <a:endParaRPr lang="en-US" sz="900" dirty="0">
              <a:latin typeface="Heebo" pitchFamily="2" charset="-79"/>
              <a:ea typeface="Alibaba PuHuiTi R" pitchFamily="18" charset="-122"/>
              <a:cs typeface="Heebo" pitchFamily="2" charset="-79"/>
            </a:endParaRPr>
          </a:p>
          <a:p>
            <a:pPr lvl="2" algn="ctr"/>
            <a:r>
              <a:rPr lang="en-US" sz="3600" dirty="0">
                <a:solidFill>
                  <a:srgbClr val="FF0000"/>
                </a:solidFill>
                <a:latin typeface="Heebo" pitchFamily="2" charset="-79"/>
                <a:ea typeface="Alibaba PuHuiTi R" pitchFamily="18" charset="-122"/>
                <a:cs typeface="Heebo" pitchFamily="2" charset="-79"/>
                <a:hlinkClick r:id="rId3"/>
              </a:rPr>
              <a:t>https://www.youtube.com/watch?v=r9mYfaJnIxk </a:t>
            </a:r>
            <a:r>
              <a:rPr lang="en-US" sz="3600" dirty="0">
                <a:latin typeface="Heebo" pitchFamily="2" charset="-79"/>
                <a:ea typeface="Alibaba PuHuiTi R" pitchFamily="18" charset="-122"/>
                <a:cs typeface="Heebo" pitchFamily="2" charset="-79"/>
              </a:rPr>
              <a:t>(Video Tutorial)</a:t>
            </a:r>
          </a:p>
        </p:txBody>
      </p:sp>
      <p:pic>
        <p:nvPicPr>
          <p:cNvPr id="10" name="Picture 9">
            <a:extLst>
              <a:ext uri="{FF2B5EF4-FFF2-40B4-BE49-F238E27FC236}">
                <a16:creationId xmlns:a16="http://schemas.microsoft.com/office/drawing/2014/main" id="{C8FE1D31-3E8A-B818-662F-DA0669DA2714}"/>
              </a:ext>
            </a:extLst>
          </p:cNvPr>
          <p:cNvPicPr>
            <a:picLocks noChangeAspect="1"/>
          </p:cNvPicPr>
          <p:nvPr/>
        </p:nvPicPr>
        <p:blipFill rotWithShape="1">
          <a:blip r:embed="rId4"/>
          <a:srcRect b="59128"/>
          <a:stretch/>
        </p:blipFill>
        <p:spPr>
          <a:xfrm>
            <a:off x="856594" y="2182099"/>
            <a:ext cx="6286147" cy="853353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16182C7-59E6-E35C-8CB4-0ABEE8BB5CAF}"/>
              </a:ext>
            </a:extLst>
          </p:cNvPr>
          <p:cNvPicPr>
            <a:picLocks noChangeAspect="1"/>
          </p:cNvPicPr>
          <p:nvPr/>
        </p:nvPicPr>
        <p:blipFill rotWithShape="1">
          <a:blip r:embed="rId4"/>
          <a:srcRect l="1009" t="40402" r="-1009" b="22068"/>
          <a:stretch/>
        </p:blipFill>
        <p:spPr>
          <a:xfrm>
            <a:off x="7419959" y="2182099"/>
            <a:ext cx="6902667" cy="860402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EB679F7-4D6C-F734-9F5E-C9A48988CD82}"/>
              </a:ext>
            </a:extLst>
          </p:cNvPr>
          <p:cNvPicPr>
            <a:picLocks noChangeAspect="1"/>
          </p:cNvPicPr>
          <p:nvPr/>
        </p:nvPicPr>
        <p:blipFill>
          <a:blip r:embed="rId5"/>
          <a:stretch>
            <a:fillRect/>
          </a:stretch>
        </p:blipFill>
        <p:spPr>
          <a:xfrm>
            <a:off x="14649060" y="1732725"/>
            <a:ext cx="9313347" cy="4495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EAB40973-238F-637E-7735-C677EDDF9B27}"/>
              </a:ext>
            </a:extLst>
          </p:cNvPr>
          <p:cNvPicPr>
            <a:picLocks noChangeAspect="1"/>
          </p:cNvPicPr>
          <p:nvPr/>
        </p:nvPicPr>
        <p:blipFill>
          <a:blip r:embed="rId6"/>
          <a:stretch>
            <a:fillRect/>
          </a:stretch>
        </p:blipFill>
        <p:spPr>
          <a:xfrm>
            <a:off x="14649060" y="6417762"/>
            <a:ext cx="9313347" cy="4551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Box 16">
            <a:extLst>
              <a:ext uri="{FF2B5EF4-FFF2-40B4-BE49-F238E27FC236}">
                <a16:creationId xmlns:a16="http://schemas.microsoft.com/office/drawing/2014/main" id="{A5D1B318-F88B-53B2-7A09-F18646AF2B19}"/>
              </a:ext>
            </a:extLst>
          </p:cNvPr>
          <p:cNvSpPr txBox="1"/>
          <p:nvPr/>
        </p:nvSpPr>
        <p:spPr>
          <a:xfrm>
            <a:off x="2671419" y="10334884"/>
            <a:ext cx="2656496"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Landing Page – Page 1</a:t>
            </a:r>
          </a:p>
        </p:txBody>
      </p:sp>
      <p:sp>
        <p:nvSpPr>
          <p:cNvPr id="18" name="TextBox 17">
            <a:extLst>
              <a:ext uri="{FF2B5EF4-FFF2-40B4-BE49-F238E27FC236}">
                <a16:creationId xmlns:a16="http://schemas.microsoft.com/office/drawing/2014/main" id="{2C15ADB1-A555-7611-1938-3F93AC04B50A}"/>
              </a:ext>
            </a:extLst>
          </p:cNvPr>
          <p:cNvSpPr txBox="1"/>
          <p:nvPr/>
        </p:nvSpPr>
        <p:spPr>
          <a:xfrm>
            <a:off x="9535504" y="10403929"/>
            <a:ext cx="2656496"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Landing Page – Page 2</a:t>
            </a:r>
          </a:p>
        </p:txBody>
      </p:sp>
      <p:sp>
        <p:nvSpPr>
          <p:cNvPr id="20" name="TextBox 19">
            <a:extLst>
              <a:ext uri="{FF2B5EF4-FFF2-40B4-BE49-F238E27FC236}">
                <a16:creationId xmlns:a16="http://schemas.microsoft.com/office/drawing/2014/main" id="{567D6560-4364-B8BB-361E-6AA9E50D1848}"/>
              </a:ext>
            </a:extLst>
          </p:cNvPr>
          <p:cNvSpPr txBox="1"/>
          <p:nvPr/>
        </p:nvSpPr>
        <p:spPr>
          <a:xfrm>
            <a:off x="18114539" y="5791887"/>
            <a:ext cx="2382383"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Javanese Translator</a:t>
            </a:r>
          </a:p>
        </p:txBody>
      </p:sp>
      <p:sp>
        <p:nvSpPr>
          <p:cNvPr id="21" name="TextBox 20">
            <a:extLst>
              <a:ext uri="{FF2B5EF4-FFF2-40B4-BE49-F238E27FC236}">
                <a16:creationId xmlns:a16="http://schemas.microsoft.com/office/drawing/2014/main" id="{00B1B8AF-1CA4-5012-0614-CB14D381097D}"/>
              </a:ext>
            </a:extLst>
          </p:cNvPr>
          <p:cNvSpPr txBox="1"/>
          <p:nvPr/>
        </p:nvSpPr>
        <p:spPr>
          <a:xfrm>
            <a:off x="18114540" y="10495091"/>
            <a:ext cx="2395207"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Javanese Dictionary</a:t>
            </a:r>
          </a:p>
        </p:txBody>
      </p:sp>
    </p:spTree>
    <p:extLst>
      <p:ext uri="{BB962C8B-B14F-4D97-AF65-F5344CB8AC3E}">
        <p14:creationId xmlns:p14="http://schemas.microsoft.com/office/powerpoint/2010/main" val="196275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901"/>
        </a:solidFill>
        <a:effectLst/>
      </p:bgPr>
    </p:bg>
    <p:spTree>
      <p:nvGrpSpPr>
        <p:cNvPr id="1" name=""/>
        <p:cNvGrpSpPr/>
        <p:nvPr/>
      </p:nvGrpSpPr>
      <p:grpSpPr>
        <a:xfrm>
          <a:off x="0" y="0"/>
          <a:ext cx="0" cy="0"/>
          <a:chOff x="0" y="0"/>
          <a:chExt cx="0" cy="0"/>
        </a:xfrm>
      </p:grpSpPr>
      <p:sp>
        <p:nvSpPr>
          <p:cNvPr id="1048610" name="Title 1"/>
          <p:cNvSpPr>
            <a:spLocks noGrp="1"/>
          </p:cNvSpPr>
          <p:nvPr>
            <p:ph type="title"/>
          </p:nvPr>
        </p:nvSpPr>
        <p:spPr/>
        <p:txBody>
          <a:bodyPr/>
          <a:lstStyle/>
          <a:p>
            <a:r>
              <a:rPr lang="en-CN" sz="6000" b="0" dirty="0">
                <a:latin typeface="Alibaba PuHuiTi M" pitchFamily="18" charset="-122"/>
                <a:ea typeface="Alibaba PuHuiTi M" pitchFamily="18" charset="-122"/>
                <a:cs typeface="Alibaba PuHuiTi M" pitchFamily="18" charset="-122"/>
              </a:rPr>
              <a:t>Project Description &amp; Demo</a:t>
            </a:r>
          </a:p>
        </p:txBody>
      </p:sp>
      <p:sp>
        <p:nvSpPr>
          <p:cNvPr id="1048611" name="TextBox 2"/>
          <p:cNvSpPr txBox="1"/>
          <p:nvPr/>
        </p:nvSpPr>
        <p:spPr>
          <a:xfrm>
            <a:off x="856594" y="10848853"/>
            <a:ext cx="15042769" cy="1938992"/>
          </a:xfrm>
          <a:prstGeom prst="rect">
            <a:avLst/>
          </a:prstGeom>
          <a:noFill/>
        </p:spPr>
        <p:txBody>
          <a:bodyPr wrap="square" rtlCol="0">
            <a:spAutoFit/>
          </a:bodyPr>
          <a:lstStyle/>
          <a:p>
            <a:r>
              <a:rPr lang="en-US" sz="3600" dirty="0">
                <a:latin typeface="Heebo" pitchFamily="2" charset="-79"/>
                <a:ea typeface="Alibaba PuHuiTi R" pitchFamily="18" charset="-122"/>
                <a:cs typeface="Heebo" pitchFamily="2" charset="-79"/>
              </a:rPr>
              <a:t>To access the demo you can visit this links :</a:t>
            </a:r>
          </a:p>
          <a:p>
            <a:r>
              <a:rPr lang="en-US" sz="4800" dirty="0">
                <a:solidFill>
                  <a:srgbClr val="FF0000"/>
                </a:solidFill>
                <a:latin typeface="Heebo" pitchFamily="2" charset="-79"/>
                <a:ea typeface="Alibaba PuHuiTi R" pitchFamily="18" charset="-122"/>
                <a:cs typeface="Heebo" pitchFamily="2" charset="-79"/>
                <a:hlinkClick r:id="rId2">
                  <a:extLst>
                    <a:ext uri="{A12FA001-AC4F-418D-AE19-62706E023703}">
                      <ahyp:hlinkClr xmlns:ahyp="http://schemas.microsoft.com/office/drawing/2018/hyperlinkcolor" val="tx"/>
                    </a:ext>
                  </a:extLst>
                </a:hlinkClick>
              </a:rPr>
              <a:t>https://app.translatejawa.com</a:t>
            </a:r>
            <a:endParaRPr lang="en-US" sz="4800" dirty="0">
              <a:solidFill>
                <a:srgbClr val="FF0000"/>
              </a:solidFill>
              <a:latin typeface="Heebo" pitchFamily="2" charset="-79"/>
              <a:ea typeface="Alibaba PuHuiTi R" pitchFamily="18" charset="-122"/>
              <a:cs typeface="Heebo" pitchFamily="2" charset="-79"/>
            </a:endParaRPr>
          </a:p>
          <a:p>
            <a:r>
              <a:rPr lang="en-US" sz="3600" dirty="0">
                <a:solidFill>
                  <a:srgbClr val="FF0000"/>
                </a:solidFill>
                <a:latin typeface="Heebo" pitchFamily="2" charset="-79"/>
                <a:ea typeface="Alibaba PuHuiTi R" pitchFamily="18" charset="-122"/>
                <a:cs typeface="Heebo" pitchFamily="2" charset="-79"/>
              </a:rPr>
              <a:t>https://www.youtube.com/watch?v=r9mYfaJnIxk  </a:t>
            </a:r>
            <a:r>
              <a:rPr lang="en-US" sz="3600" dirty="0">
                <a:latin typeface="Heebo" pitchFamily="2" charset="-79"/>
                <a:ea typeface="Alibaba PuHuiTi R" pitchFamily="18" charset="-122"/>
                <a:cs typeface="Heebo" pitchFamily="2" charset="-79"/>
              </a:rPr>
              <a:t>(Video Tutorial)</a:t>
            </a:r>
          </a:p>
        </p:txBody>
      </p:sp>
      <p:pic>
        <p:nvPicPr>
          <p:cNvPr id="5" name="Picture 4">
            <a:extLst>
              <a:ext uri="{FF2B5EF4-FFF2-40B4-BE49-F238E27FC236}">
                <a16:creationId xmlns:a16="http://schemas.microsoft.com/office/drawing/2014/main" id="{237F12A8-77F9-3AEF-09EA-EE70FE116295}"/>
              </a:ext>
            </a:extLst>
          </p:cNvPr>
          <p:cNvPicPr>
            <a:picLocks noChangeAspect="1"/>
          </p:cNvPicPr>
          <p:nvPr/>
        </p:nvPicPr>
        <p:blipFill rotWithShape="1">
          <a:blip r:embed="rId3"/>
          <a:srcRect t="30580" b="20493"/>
          <a:stretch/>
        </p:blipFill>
        <p:spPr>
          <a:xfrm>
            <a:off x="15619444" y="1658893"/>
            <a:ext cx="8154956" cy="11945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AB84E06-2BCF-06DD-7D8D-5EB95EADD1C5}"/>
              </a:ext>
            </a:extLst>
          </p:cNvPr>
          <p:cNvPicPr>
            <a:picLocks noChangeAspect="1"/>
          </p:cNvPicPr>
          <p:nvPr/>
        </p:nvPicPr>
        <p:blipFill rotWithShape="1">
          <a:blip r:embed="rId4"/>
          <a:srcRect t="52289" b="23714"/>
          <a:stretch/>
        </p:blipFill>
        <p:spPr>
          <a:xfrm>
            <a:off x="1332455" y="2124888"/>
            <a:ext cx="12710116" cy="7907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9CA1C667-C94E-DB24-5F64-FC32AB8920F2}"/>
              </a:ext>
            </a:extLst>
          </p:cNvPr>
          <p:cNvSpPr txBox="1"/>
          <p:nvPr/>
        </p:nvSpPr>
        <p:spPr>
          <a:xfrm>
            <a:off x="6347242" y="9364501"/>
            <a:ext cx="2680542"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Hanacaraka Converter</a:t>
            </a:r>
          </a:p>
        </p:txBody>
      </p:sp>
      <p:sp>
        <p:nvSpPr>
          <p:cNvPr id="9" name="TextBox 8">
            <a:extLst>
              <a:ext uri="{FF2B5EF4-FFF2-40B4-BE49-F238E27FC236}">
                <a16:creationId xmlns:a16="http://schemas.microsoft.com/office/drawing/2014/main" id="{D4FB88C2-124F-B461-27B2-4B2DE427C4E8}"/>
              </a:ext>
            </a:extLst>
          </p:cNvPr>
          <p:cNvSpPr txBox="1"/>
          <p:nvPr/>
        </p:nvSpPr>
        <p:spPr>
          <a:xfrm>
            <a:off x="18685266" y="13155838"/>
            <a:ext cx="2023311" cy="369332"/>
          </a:xfrm>
          <a:prstGeom prst="rect">
            <a:avLst/>
          </a:prstGeom>
          <a:noFill/>
        </p:spPr>
        <p:txBody>
          <a:bodyPr wrap="none" rtlCol="0">
            <a:spAutoFit/>
          </a:bodyPr>
          <a:lstStyle/>
          <a:p>
            <a:r>
              <a:rPr lang="en-US" b="1" dirty="0">
                <a:latin typeface="Aharoni" panose="02010803020104030203" pitchFamily="2" charset="-79"/>
                <a:cs typeface="Aharoni" panose="02010803020104030203" pitchFamily="2" charset="-79"/>
              </a:rPr>
              <a:t>Javanese Course</a:t>
            </a:r>
          </a:p>
        </p:txBody>
      </p:sp>
    </p:spTree>
    <p:extLst>
      <p:ext uri="{BB962C8B-B14F-4D97-AF65-F5344CB8AC3E}">
        <p14:creationId xmlns:p14="http://schemas.microsoft.com/office/powerpoint/2010/main" val="3193198412"/>
      </p:ext>
    </p:extLst>
  </p:cSld>
  <p:clrMapOvr>
    <a:masterClrMapping/>
  </p:clrMapOvr>
</p:sld>
</file>

<file path=ppt/theme/theme1.xml><?xml version="1.0" encoding="utf-8"?>
<a:theme xmlns:a="http://schemas.openxmlformats.org/drawingml/2006/main" name="Office 主题​​">
  <a:themeElements>
    <a:clrScheme name="阿里云官方">
      <a:dk1>
        <a:srgbClr val="181818"/>
      </a:dk1>
      <a:lt1>
        <a:sysClr val="window" lastClr="FFFFFF"/>
      </a:lt1>
      <a:dk2>
        <a:srgbClr val="FF6A00"/>
      </a:dk2>
      <a:lt2>
        <a:srgbClr val="DBDBDB"/>
      </a:lt2>
      <a:accent1>
        <a:srgbClr val="FF6A00"/>
      </a:accent1>
      <a:accent2>
        <a:srgbClr val="FFB61A"/>
      </a:accent2>
      <a:accent3>
        <a:srgbClr val="D8D8D8"/>
      </a:accent3>
      <a:accent4>
        <a:srgbClr val="BFBFBF"/>
      </a:accent4>
      <a:accent5>
        <a:srgbClr val="A5A5A5"/>
      </a:accent5>
      <a:accent6>
        <a:srgbClr val="7F7F7F"/>
      </a:accent6>
      <a:hlink>
        <a:srgbClr val="FF6A00"/>
      </a:hlink>
      <a:folHlink>
        <a:srgbClr val="FF6A00"/>
      </a:folHlink>
    </a:clrScheme>
    <a:fontScheme name="阿里云官方">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1298</Words>
  <Application>Microsoft Office PowerPoint</Application>
  <PresentationFormat>Custom</PresentationFormat>
  <Paragraphs>165</Paragraphs>
  <Slides>17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等线</vt:lpstr>
      <vt:lpstr>微软雅黑</vt:lpstr>
      <vt:lpstr>微软雅黑</vt:lpstr>
      <vt:lpstr>Aharoni</vt:lpstr>
      <vt:lpstr>Alibaba PuHuiTi M</vt:lpstr>
      <vt:lpstr>Alibaba PuHuiTi R</vt:lpstr>
      <vt:lpstr>Arial</vt:lpstr>
      <vt:lpstr>Arial Rounded MT Bold</vt:lpstr>
      <vt:lpstr>Calibri</vt:lpstr>
      <vt:lpstr>Heebo</vt:lpstr>
      <vt:lpstr>Heebo-Regular</vt:lpstr>
      <vt:lpstr>Office 主题​​</vt:lpstr>
      <vt:lpstr>PowerPoint Presentation</vt:lpstr>
      <vt:lpstr>Problem Statement</vt:lpstr>
      <vt:lpstr>Problem Statement</vt:lpstr>
      <vt:lpstr>Problem Statement</vt:lpstr>
      <vt:lpstr>Solution</vt:lpstr>
      <vt:lpstr>Project Description &amp; Demo</vt:lpstr>
      <vt:lpstr>Version 2 with PolarDB for MySQL</vt:lpstr>
      <vt:lpstr>Project Description &amp; Demo</vt:lpstr>
      <vt:lpstr>Project Description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TranslateJawa</dc:title>
  <dc:creator>Ridlo</dc:creator>
  <cp:lastModifiedBy>Admin Rafly01</cp:lastModifiedBy>
  <cp:revision>19</cp:revision>
  <dcterms:created xsi:type="dcterms:W3CDTF">2019-09-30T22:03:42Z</dcterms:created>
  <dcterms:modified xsi:type="dcterms:W3CDTF">2023-03-14T02:46:25Z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E6636BC20180234D78A0072836F0BEB032B9B20D17555BB0ADD98B30B1332BD33B44B738C1667B0122692508384636EBBC1921DA41D07B811BBFC2E178BE14DC24FB39ADEF25845744D22EF763B243DEA84CE91C764D20D3689C419F05DE4CC8D8962D9F0E3</vt:lpwstr>
  </property>
  <property fmtid="{D5CDD505-2E9C-101B-9397-08002B2CF9AE}" pid="3" name="property2">
    <vt:lpwstr>E6636BC20180234D78A0072836F0B3B062B9B207100DDB20A0D98F39B16C2BA34B43BC38C168AB0122592F0838465CEB921921FAF1D0ABC11BBFC26B7F4E1ADA24FB2EADD526949754C728F767A2439F9FD0E9157C626057A81A5197EE01DCA8DD06229F4E3</vt:lpwstr>
  </property>
  <property fmtid="{D5CDD505-2E9C-101B-9397-08002B2CF9AE}" pid="4" name="property3">
    <vt:lpwstr>E6636BC20180234D78A0072836F0B99012B9B2041CBB0BD0AED9843CB1E92B759B4BB3387161DB0A22092008384687EBAD09218A11D00BB11BBFC253752E1BD324F50EAD8127E48704882AE76E224046D963E4B175990FA048DEA195FADFAC88D9862B9F9E3</vt:lpwstr>
  </property>
  <property fmtid="{D5CDD505-2E9C-101B-9397-08002B2CF9AE}" pid="5" name="property4">
    <vt:lpwstr>E6636BC20180234D78A0072836F0BE8092B9B20C1995FBB0AAD98B33B1032B25BB4EBB387163FB0F22C92E08384670EB2809215AC1D0FBA11BBFC2437A1E1FD724F5F8AD632564B7B4FF2ED7684240538A9CE0BE76481F81688BF19F28E95C98DFE620900E3</vt:lpwstr>
  </property>
  <property fmtid="{D5CDD505-2E9C-101B-9397-08002B2CF9AE}" pid="6" name="property5">
    <vt:lpwstr>E6636BC20180234D78A0072836F0BC5042B9B2071914ABA0AFD98A36B1312BA09B46B338D169DB042219260838466CEBCA09217A11D0EBD11BBFC21D70AE1BD124F79CADC02084A7F49B2BF76E924D54EB27EF457D2D6E7658AE919C47F25C58DA8624926E3</vt:lpwstr>
  </property>
  <property fmtid="{D5CDD505-2E9C-101B-9397-08002B2CF9AE}" pid="7" name="property6">
    <vt:lpwstr>E6636BC20180234D78A0072836F0B1F0B2B9B20C194F3BB0ADD98331B1C62B51CB43B838C16E8B0E22C92408C8468EEBE509210AC1D04BD11BBFC228762E2FD824FCBAAD1124B6E784AF2DE761024E5537DCE27771BF55E7D8EF319F2F7D5C28DEE626942E3</vt:lpwstr>
  </property>
  <property fmtid="{D5CDD505-2E9C-101B-9397-08002B2CF9AE}" pid="8" name="property7">
    <vt:lpwstr>E6636BC20180234D78A0072836F0BEC032B9B20719E7ABD0A4D98930B1B12B712B41B8383169AB0722192908C8467AEB500921AA91D06BC11BBFC236721E20D524FF49AD4320F65744DB2EA767924C574BB3E271732605D208AA119547C05C28DCF62D9E0E3</vt:lpwstr>
  </property>
  <property fmtid="{D5CDD505-2E9C-101B-9397-08002B2CF9AE}" pid="9" name="property8">
    <vt:lpwstr>BBAAD9C20180234D78A0072836F0B3D0F2B9B20F17062BA0AED98A36B1592BA12B4DB63861636B0F22592308C84635EBDA09217A31D0EBC11BBFC2117CBE2DD124FE92AD4F2776A7040728C7604243DF3CC7E0757D97657F5887C19CEC514C28DAD62A9F4E3</vt:lpwstr>
  </property>
  <property fmtid="{D5CDD505-2E9C-101B-9397-08002B2CF9AE}" pid="10" name="property9">
    <vt:lpwstr>BBAAD9C20180234D78A0072836F0BA1012B9B20A1CB46BD0A7D98635B19D2BBC6B43BA384161FB0F22C92C08C846A0EB0509215AB1D08BB11BBFC2217C7E26D724FBB3AD372DA647A48F24176822454646D3E3367050D32728DB5195200FACA8DFA62B98CE3</vt:lpwstr>
  </property>
  <property fmtid="{D5CDD505-2E9C-101B-9397-08002B2CF9AE}" pid="11" name="ICV">
    <vt:lpwstr>6fce42fa728c43539e06bf031d596000</vt:lpwstr>
  </property>
</Properties>
</file>